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Dosis"/>
      <p:regular r:id="rId33"/>
      <p:bold r:id="rId34"/>
    </p:embeddedFont>
    <p:embeddedFont>
      <p:font typeface="Montserrat"/>
      <p:regular r:id="rId35"/>
      <p:bold r:id="rId36"/>
      <p:italic r:id="rId37"/>
      <p:boldItalic r:id="rId38"/>
    </p:embeddedFont>
    <p:embeddedFont>
      <p:font typeface="Dosis Medium"/>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2F4923-1218-43ED-A5D0-3219AB098B7B}">
  <a:tblStyle styleId="{CB2F4923-1218-43ED-A5D0-3219AB098B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osisMedium-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Dosis-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Dosis-bold.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DosisMedium-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16b5bdffc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1316b5bdffc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16b5bdffc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1316b5bdffc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16b5bdffc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1316b5bdffc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16b5bdffc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1316b5bdffc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16b5bdffc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1316b5bdffc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16b5bdffc_0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1316b5bdffc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16b5bdffc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1316b5bdffc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16b5bdffc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1316b5bdffc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16b5bdffc_0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1316b5bdffc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171b621b4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13171b621b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2777a2d2a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132777a2d2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2777a2d2a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132777a2d2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2777a2d2a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132777a2d2a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16b5bdffc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16b5bdffc_0_2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316b5bdffc_0_2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1540987a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1540987a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31540987a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1540987ad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31540987ad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31540987ad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1540987ad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1540987ad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31540987ad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1540987ad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1540987ad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131540987ad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11cf9dc49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1311cf9dc4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316b5bdff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g1316b5bdff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16b5bdffc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1316b5bdff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16b5bdffc_0_1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g1316b5bdffc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16b5bdffc_0_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1316b5bdffc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16b5bdffc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1316b5bdffc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p2"/>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p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2"/>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p12"/>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4"/>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p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p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p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p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p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p6"/>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p6"/>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p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p8"/>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p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p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p1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1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p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drive.google.com/file/d/1Xt7kTxT0kQwALgvvstZ-N4MKH9dFOS9I/view?usp=sharing" TargetMode="External"/><Relationship Id="rId5" Type="http://schemas.openxmlformats.org/officeDocument/2006/relationships/hyperlink" Target="https://www.statstest.com/spearmans-rho/#Monotonicity" TargetMode="External"/><Relationship Id="rId6" Type="http://schemas.openxmlformats.org/officeDocument/2006/relationships/hyperlink" Target="https://www.statstest.com/mann-whitney-u-test/" TargetMode="External"/><Relationship Id="rId7" Type="http://schemas.openxmlformats.org/officeDocument/2006/relationships/hyperlink" Target="https://www.statstest.com/chi-square-test-of-independenc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hyperlink" Target="https://www.softformance.com/blog/bounce-rate/#:~:text=For%20the%20most%20part%2C%20bounce,offering%20a%20poor%20user%20experienc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hyperlink" Target="https://www.americaneagle.com/insights/blog/post/2021/05/11/conversion-rate-optimization-understanding-your-exit-rate" TargetMode="External"/><Relationship Id="rId5" Type="http://schemas.openxmlformats.org/officeDocument/2006/relationships/hyperlink" Target="https://support.google.com/analytics/answer/2525491?hl=en#:~:text=For%20all%20pageviews%20to%20the,that%20start%20with%20that%20page." TargetMode="External"/><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optinmonster.com/reasons-your-ecommerce-site-has-a-low-conversion-rate/" TargetMode="External"/><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hyperlink" Target="https://betterstudio.com/blog/page-value-in-google-analytics/#what-is-page-value" TargetMode="External"/><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softformance.com/blog/bounce-rate/#:~:text=For%20the%20most%20part%2C%20bounce,offering%20a%20poor%20user%20experience." TargetMode="External"/><Relationship Id="rId4" Type="http://schemas.openxmlformats.org/officeDocument/2006/relationships/hyperlink" Target="https://www.softformance.com/blog/bounce-rate/#:~:text=For%20the%20most%20part%2C%20bounce,offering%20a%20poor%20user%20experienc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optinmonster.com/reasons-your-ecommerce-site-has-a-low-conversion-rat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americaneagle.com/insights/blog/post/2021/05/11/conversion-rate-optimization-understanding-your-exit-rate" TargetMode="External"/><Relationship Id="rId4" Type="http://schemas.openxmlformats.org/officeDocument/2006/relationships/hyperlink" Target="https://support.google.com/analytics/answer/2525491?hl=en#:~:text=For%20all%20pageviews%20to%20the,that%20start%20with%20that%20page." TargetMode="External"/><Relationship Id="rId5" Type="http://schemas.openxmlformats.org/officeDocument/2006/relationships/hyperlink" Target="https://www.simplemachinesmarketing.com/blog/what-your-website-analytics-might-be-telling-yo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betterstudio.com/blog/page-value-in-google-analytics/#what-is-page-value" TargetMode="External"/><Relationship Id="rId4" Type="http://schemas.openxmlformats.org/officeDocument/2006/relationships/image" Target="../media/image16.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5"/>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5"/>
          <p:cNvSpPr txBox="1"/>
          <p:nvPr/>
        </p:nvSpPr>
        <p:spPr>
          <a:xfrm>
            <a:off x="491866" y="1449279"/>
            <a:ext cx="6091813" cy="1565901"/>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Online Shoppers Purchasing Intention</a:t>
            </a:r>
            <a:endParaRPr b="0" i="0" sz="1400" u="none" cap="none" strike="noStrike">
              <a:solidFill>
                <a:schemeClr val="lt1"/>
              </a:solidFill>
              <a:latin typeface="Arial"/>
              <a:ea typeface="Arial"/>
              <a:cs typeface="Arial"/>
              <a:sym typeface="Arial"/>
            </a:endParaRPr>
          </a:p>
        </p:txBody>
      </p:sp>
      <p:sp>
        <p:nvSpPr>
          <p:cNvPr id="66" name="Google Shape;66;p15"/>
          <p:cNvSpPr txBox="1"/>
          <p:nvPr/>
        </p:nvSpPr>
        <p:spPr>
          <a:xfrm>
            <a:off x="491877" y="3402025"/>
            <a:ext cx="3848400" cy="20625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Dokumen Laporan Final Project </a:t>
            </a:r>
            <a:r>
              <a:rPr lang="en-US" sz="3200">
                <a:solidFill>
                  <a:schemeClr val="lt1"/>
                </a:solidFill>
                <a:latin typeface="Montserrat"/>
                <a:ea typeface="Montserrat"/>
                <a:cs typeface="Montserrat"/>
                <a:sym typeface="Montserrat"/>
              </a:rPr>
              <a:t>Stage 1 - Anaconda</a:t>
            </a:r>
            <a:endParaRPr b="0" i="0" sz="1400" u="none" cap="none" strike="noStrike">
              <a:solidFill>
                <a:schemeClr val="lt1"/>
              </a:solidFill>
              <a:latin typeface="Arial"/>
              <a:ea typeface="Arial"/>
              <a:cs typeface="Arial"/>
              <a:sym typeface="Arial"/>
            </a:endParaRPr>
          </a:p>
        </p:txBody>
      </p:sp>
      <p:cxnSp>
        <p:nvCxnSpPr>
          <p:cNvPr id="67" name="Google Shape;67;p15"/>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A picture containing drawing&#10;&#10;Description automatically generated" id="137" name="Google Shape;137;p24"/>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38" name="Google Shape;138;p24"/>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39" name="Google Shape;139;p24"/>
          <p:cNvSpPr txBox="1"/>
          <p:nvPr/>
        </p:nvSpPr>
        <p:spPr>
          <a:xfrm>
            <a:off x="1041725" y="610525"/>
            <a:ext cx="10477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Rekomendasi Preprocessing berdasarkan Univariate Analysis</a:t>
            </a:r>
            <a:endParaRPr b="1" i="0" sz="2400" u="none" cap="none" strike="noStrike">
              <a:solidFill>
                <a:srgbClr val="0198A3"/>
              </a:solidFill>
              <a:latin typeface="Montserrat"/>
              <a:ea typeface="Montserrat"/>
              <a:cs typeface="Montserrat"/>
              <a:sym typeface="Montserrat"/>
            </a:endParaRPr>
          </a:p>
        </p:txBody>
      </p:sp>
      <p:sp>
        <p:nvSpPr>
          <p:cNvPr id="140" name="Google Shape;140;p24"/>
          <p:cNvSpPr txBox="1"/>
          <p:nvPr/>
        </p:nvSpPr>
        <p:spPr>
          <a:xfrm>
            <a:off x="911175" y="1224625"/>
            <a:ext cx="10947900" cy="5536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600">
                <a:solidFill>
                  <a:schemeClr val="dk1"/>
                </a:solidFill>
                <a:highlight>
                  <a:srgbClr val="FFFFFF"/>
                </a:highlight>
              </a:rPr>
              <a:t>2. Kolom kategorikal</a:t>
            </a:r>
            <a:endParaRPr b="1" sz="1600">
              <a:solidFill>
                <a:schemeClr val="dk1"/>
              </a:solidFill>
              <a:highlight>
                <a:srgbClr val="FFFFFF"/>
              </a:highlight>
            </a:endParaRPr>
          </a:p>
          <a:p>
            <a:pPr indent="-330200" lvl="0" marL="457200" rtl="0" algn="l">
              <a:lnSpc>
                <a:spcPct val="115000"/>
              </a:lnSpc>
              <a:spcBef>
                <a:spcPts val="1100"/>
              </a:spcBef>
              <a:spcAft>
                <a:spcPts val="0"/>
              </a:spcAft>
              <a:buClr>
                <a:schemeClr val="dk1"/>
              </a:buClr>
              <a:buSzPts val="1600"/>
              <a:buChar char="●"/>
            </a:pPr>
            <a:r>
              <a:rPr b="1" lang="en-US" sz="1600">
                <a:solidFill>
                  <a:schemeClr val="dk1"/>
                </a:solidFill>
                <a:highlight>
                  <a:srgbClr val="FFFFFF"/>
                </a:highlight>
              </a:rPr>
              <a:t>month</a:t>
            </a:r>
            <a:r>
              <a:rPr lang="en-US" sz="1600">
                <a:solidFill>
                  <a:schemeClr val="dk1"/>
                </a:solidFill>
                <a:highlight>
                  <a:srgbClr val="FFFFFF"/>
                </a:highlight>
              </a:rPr>
              <a:t>: sin-cos transformation. Dengan transformer ini, hubungan siklus dapat diketahui oleh algoritma machine learning.</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highlight>
                  <a:srgbClr val="FFFFFF"/>
                </a:highlight>
              </a:rPr>
              <a:t>operating_systems</a:t>
            </a:r>
            <a:r>
              <a:rPr lang="en-US" sz="1600">
                <a:solidFill>
                  <a:schemeClr val="dk1"/>
                </a:solidFill>
                <a:highlight>
                  <a:srgbClr val="FFFFFF"/>
                </a:highlight>
              </a:rPr>
              <a:t>: ada beberapa opsi data preprocessing yaitu</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rare label dan one-hot encoder. Kategori 1, 2, dan 3 akan tetap dipertahankan dan selain ketiga kategori itu akan dijadikan satu kategori yaitu other. Kemudian keempat kategori tersebut di one-hot encoded.</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target encoder atau mean encoder. Seluruh unique value dari kolom ini diubah menjadi fraksi jumlah revenue per jumlah seluruh sesi.</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highlight>
                  <a:srgbClr val="FFFFFF"/>
                </a:highlight>
              </a:rPr>
              <a:t>browser</a:t>
            </a:r>
            <a:r>
              <a:rPr lang="en-US" sz="1600">
                <a:solidFill>
                  <a:schemeClr val="dk1"/>
                </a:solidFill>
                <a:highlight>
                  <a:srgbClr val="FFFFFF"/>
                </a:highlight>
              </a:rPr>
              <a:t>, </a:t>
            </a:r>
            <a:r>
              <a:rPr b="1" lang="en-US" sz="1600">
                <a:solidFill>
                  <a:schemeClr val="dk1"/>
                </a:solidFill>
                <a:highlight>
                  <a:srgbClr val="FFFFFF"/>
                </a:highlight>
              </a:rPr>
              <a:t>region</a:t>
            </a:r>
            <a:r>
              <a:rPr lang="en-US" sz="1600">
                <a:solidFill>
                  <a:schemeClr val="dk1"/>
                </a:solidFill>
                <a:highlight>
                  <a:srgbClr val="FFFFFF"/>
                </a:highlight>
              </a:rPr>
              <a:t>, </a:t>
            </a:r>
            <a:r>
              <a:rPr b="1" lang="en-US" sz="1600">
                <a:solidFill>
                  <a:schemeClr val="dk1"/>
                </a:solidFill>
                <a:highlight>
                  <a:srgbClr val="FFFFFF"/>
                </a:highlight>
              </a:rPr>
              <a:t>traffic_type</a:t>
            </a:r>
            <a:r>
              <a:rPr lang="en-US" sz="1600">
                <a:solidFill>
                  <a:schemeClr val="dk1"/>
                </a:solidFill>
                <a:highlight>
                  <a:srgbClr val="FFFFFF"/>
                </a:highlight>
              </a:rPr>
              <a:t>:</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rare label dan one-hot encoder</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target encoder atau mean encoder</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highlight>
                  <a:srgbClr val="FFFFFF"/>
                </a:highlight>
              </a:rPr>
              <a:t>visitor_type</a:t>
            </a:r>
            <a:r>
              <a:rPr lang="en-US" sz="1600">
                <a:solidFill>
                  <a:schemeClr val="dk1"/>
                </a:solidFill>
                <a:highlight>
                  <a:srgbClr val="FFFFFF"/>
                </a:highlight>
              </a:rPr>
              <a:t>, </a:t>
            </a:r>
            <a:r>
              <a:rPr b="1" lang="en-US" sz="1600">
                <a:solidFill>
                  <a:schemeClr val="dk1"/>
                </a:solidFill>
                <a:highlight>
                  <a:srgbClr val="FFFFFF"/>
                </a:highlight>
              </a:rPr>
              <a:t>weekend</a:t>
            </a:r>
            <a:r>
              <a:rPr lang="en-US" sz="1600">
                <a:solidFill>
                  <a:schemeClr val="dk1"/>
                </a:solidFill>
                <a:highlight>
                  <a:srgbClr val="FFFFFF"/>
                </a:highlight>
              </a:rPr>
              <a:t>: karena unique value hanya 2-3 saja, maka one-hot encoder bisa diterapkan.</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highlight>
                  <a:srgbClr val="FFFFFF"/>
                </a:highlight>
              </a:rPr>
              <a:t>revenue</a:t>
            </a:r>
            <a:r>
              <a:rPr lang="en-US" sz="1600">
                <a:solidFill>
                  <a:schemeClr val="dk1"/>
                </a:solidFill>
                <a:highlight>
                  <a:srgbClr val="FFFFFF"/>
                </a:highlight>
              </a:rPr>
              <a:t>: karena terdapat class imbalance dengan ratio 85:15 (majority class: minority class) maka ada beberapa cara preprocessing yang dapat digunakan sebagai berikut</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resampling (oversampling, undersampling, atau over-under sampling)</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memberi class weight yang lebih tinggi ke minority class</a:t>
            </a:r>
            <a:endParaRPr sz="1600">
              <a:solidFill>
                <a:schemeClr val="dk1"/>
              </a:solidFill>
              <a:highlight>
                <a:srgbClr val="FFFFFF"/>
              </a:highlight>
            </a:endParaRPr>
          </a:p>
          <a:p>
            <a:pPr indent="0" lvl="0" marL="0" rtl="0" algn="l">
              <a:lnSpc>
                <a:spcPct val="115000"/>
              </a:lnSpc>
              <a:spcBef>
                <a:spcPts val="1100"/>
              </a:spcBef>
              <a:spcAft>
                <a:spcPts val="500"/>
              </a:spcAft>
              <a:buNone/>
            </a:pPr>
            <a:r>
              <a:t/>
            </a:r>
            <a:endParaRPr b="1" sz="1600">
              <a:solidFill>
                <a:schemeClr val="dk1"/>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A picture containing drawing&#10;&#10;Description automatically generated" id="145" name="Google Shape;145;p2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46" name="Google Shape;146;p25"/>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47" name="Google Shape;147;p25"/>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3. Multivariate Analysis (Analisis Korelasi)</a:t>
            </a:r>
            <a:endParaRPr b="1" sz="2400">
              <a:solidFill>
                <a:srgbClr val="0198A3"/>
              </a:solidFill>
              <a:latin typeface="Montserrat"/>
              <a:ea typeface="Montserrat"/>
              <a:cs typeface="Montserrat"/>
              <a:sym typeface="Montserrat"/>
            </a:endParaRPr>
          </a:p>
        </p:txBody>
      </p:sp>
      <p:sp>
        <p:nvSpPr>
          <p:cNvPr id="148" name="Google Shape;148;p25"/>
          <p:cNvSpPr txBox="1"/>
          <p:nvPr/>
        </p:nvSpPr>
        <p:spPr>
          <a:xfrm>
            <a:off x="1041725" y="1161575"/>
            <a:ext cx="10995900" cy="5328600"/>
          </a:xfrm>
          <a:prstGeom prst="rect">
            <a:avLst/>
          </a:prstGeom>
          <a:noFill/>
          <a:ln>
            <a:noFill/>
          </a:ln>
        </p:spPr>
        <p:txBody>
          <a:bodyPr anchorCtr="0" anchor="t" bIns="45700" lIns="91425" spcFirstLastPara="1" rIns="91425" wrap="square" tIns="45700">
            <a:noAutofit/>
          </a:bodyPr>
          <a:lstStyle/>
          <a:p>
            <a:pPr indent="0" lvl="0" marL="76200" marR="190500" rtl="0" algn="l">
              <a:lnSpc>
                <a:spcPct val="115000"/>
              </a:lnSpc>
              <a:spcBef>
                <a:spcPts val="0"/>
              </a:spcBef>
              <a:spcAft>
                <a:spcPts val="0"/>
              </a:spcAft>
              <a:buNone/>
            </a:pPr>
            <a:r>
              <a:rPr b="1" lang="en-US" sz="1800">
                <a:solidFill>
                  <a:schemeClr val="dk1"/>
                </a:solidFill>
              </a:rPr>
              <a:t>Analisis Korelasi</a:t>
            </a:r>
            <a:endParaRPr b="1" sz="1800">
              <a:solidFill>
                <a:schemeClr val="dk1"/>
              </a:solidFill>
            </a:endParaRPr>
          </a:p>
          <a:p>
            <a:pPr indent="0" lvl="0" marL="0" marR="190500" rtl="0" algn="l">
              <a:lnSpc>
                <a:spcPct val="115000"/>
              </a:lnSpc>
              <a:spcBef>
                <a:spcPts val="0"/>
              </a:spcBef>
              <a:spcAft>
                <a:spcPts val="0"/>
              </a:spcAft>
              <a:buNone/>
            </a:pPr>
            <a:r>
              <a:rPr lang="en-US" sz="1800">
                <a:solidFill>
                  <a:schemeClr val="dk1"/>
                </a:solidFill>
              </a:rPr>
              <a:t>Analisis korelasi memiliki tujuan untuk mengetahui korelasi antar feature serta korelasi antara feature terhadap label. Berikut ini cara untuk menemukan korelasi setiap pasangan tipe variabel yang akan diuji:</a:t>
            </a:r>
            <a:endParaRPr sz="1800">
              <a:solidFill>
                <a:schemeClr val="dk1"/>
              </a:solidFill>
            </a:endParaRPr>
          </a:p>
          <a:p>
            <a:pPr indent="-342900" lvl="0" marL="457200" marR="190500" rtl="0" algn="l">
              <a:lnSpc>
                <a:spcPct val="115000"/>
              </a:lnSpc>
              <a:spcBef>
                <a:spcPts val="1100"/>
              </a:spcBef>
              <a:spcAft>
                <a:spcPts val="0"/>
              </a:spcAft>
              <a:buClr>
                <a:schemeClr val="dk1"/>
              </a:buClr>
              <a:buSzPts val="1800"/>
              <a:buAutoNum type="arabicPeriod"/>
            </a:pPr>
            <a:r>
              <a:rPr b="1" lang="en-US" sz="1800">
                <a:solidFill>
                  <a:schemeClr val="dk1"/>
                </a:solidFill>
              </a:rPr>
              <a:t>Feature Numerik - Feature Numerik</a:t>
            </a:r>
            <a:r>
              <a:rPr lang="en-US" sz="1800">
                <a:solidFill>
                  <a:schemeClr val="dk1"/>
                </a:solidFill>
              </a:rPr>
              <a:t>: spearman's correlation</a:t>
            </a:r>
            <a:endParaRPr sz="1800">
              <a:solidFill>
                <a:schemeClr val="dk1"/>
              </a:solidFill>
            </a:endParaRPr>
          </a:p>
          <a:p>
            <a:pPr indent="-342900" lvl="0" marL="457200" marR="190500" rtl="0" algn="l">
              <a:lnSpc>
                <a:spcPct val="115000"/>
              </a:lnSpc>
              <a:spcBef>
                <a:spcPts val="0"/>
              </a:spcBef>
              <a:spcAft>
                <a:spcPts val="0"/>
              </a:spcAft>
              <a:buClr>
                <a:schemeClr val="dk1"/>
              </a:buClr>
              <a:buSzPts val="1800"/>
              <a:buAutoNum type="arabicPeriod"/>
            </a:pPr>
            <a:r>
              <a:rPr b="1" lang="en-US" sz="1800">
                <a:solidFill>
                  <a:schemeClr val="dk1"/>
                </a:solidFill>
              </a:rPr>
              <a:t>Feature Numerik - Label Kategorikal</a:t>
            </a:r>
            <a:r>
              <a:rPr lang="en-US" sz="1800">
                <a:solidFill>
                  <a:schemeClr val="dk1"/>
                </a:solidFill>
              </a:rPr>
              <a:t>: mann-whitney u test</a:t>
            </a:r>
            <a:endParaRPr sz="1800">
              <a:solidFill>
                <a:schemeClr val="dk1"/>
              </a:solidFill>
            </a:endParaRPr>
          </a:p>
          <a:p>
            <a:pPr indent="-342900" lvl="0" marL="457200" marR="190500" rtl="0" algn="l">
              <a:lnSpc>
                <a:spcPct val="115000"/>
              </a:lnSpc>
              <a:spcBef>
                <a:spcPts val="0"/>
              </a:spcBef>
              <a:spcAft>
                <a:spcPts val="0"/>
              </a:spcAft>
              <a:buClr>
                <a:schemeClr val="dk1"/>
              </a:buClr>
              <a:buSzPts val="1800"/>
              <a:buAutoNum type="arabicPeriod"/>
            </a:pPr>
            <a:r>
              <a:rPr b="1" lang="en-US" sz="1800">
                <a:solidFill>
                  <a:schemeClr val="dk1"/>
                </a:solidFill>
              </a:rPr>
              <a:t>Feature Kategorikal - Label Kategorikal</a:t>
            </a:r>
            <a:r>
              <a:rPr lang="en-US" sz="1800">
                <a:solidFill>
                  <a:schemeClr val="dk1"/>
                </a:solidFill>
              </a:rPr>
              <a:t>: chi-square test</a:t>
            </a:r>
            <a:endParaRPr sz="1800">
              <a:solidFill>
                <a:schemeClr val="dk1"/>
              </a:solidFill>
            </a:endParaRPr>
          </a:p>
          <a:p>
            <a:pPr indent="0" lvl="0" marL="0" marR="190500" rtl="0" algn="l">
              <a:lnSpc>
                <a:spcPct val="115000"/>
              </a:lnSpc>
              <a:spcBef>
                <a:spcPts val="1100"/>
              </a:spcBef>
              <a:spcAft>
                <a:spcPts val="0"/>
              </a:spcAft>
              <a:buNone/>
            </a:pPr>
            <a:r>
              <a:t/>
            </a:r>
            <a:endParaRPr sz="1800">
              <a:solidFill>
                <a:schemeClr val="dk1"/>
              </a:solidFill>
            </a:endParaRPr>
          </a:p>
          <a:p>
            <a:pPr indent="0" lvl="0" marL="0" marR="190500" rtl="0" algn="l">
              <a:lnSpc>
                <a:spcPct val="115000"/>
              </a:lnSpc>
              <a:spcBef>
                <a:spcPts val="1100"/>
              </a:spcBef>
              <a:spcAft>
                <a:spcPts val="0"/>
              </a:spcAft>
              <a:buNone/>
            </a:pPr>
            <a:r>
              <a:t/>
            </a:r>
            <a:endParaRPr sz="1800">
              <a:solidFill>
                <a:schemeClr val="dk1"/>
              </a:solidFill>
            </a:endParaRPr>
          </a:p>
          <a:p>
            <a:pPr indent="0" lvl="0" marL="0" marR="190500" rtl="0" algn="l">
              <a:lnSpc>
                <a:spcPct val="115000"/>
              </a:lnSpc>
              <a:spcBef>
                <a:spcPts val="1100"/>
              </a:spcBef>
              <a:spcAft>
                <a:spcPts val="0"/>
              </a:spcAft>
              <a:buNone/>
            </a:pPr>
            <a:r>
              <a:t/>
            </a:r>
            <a:endParaRPr sz="1800">
              <a:solidFill>
                <a:schemeClr val="dk1"/>
              </a:solidFill>
            </a:endParaRPr>
          </a:p>
          <a:p>
            <a:pPr indent="0" lvl="0" marL="0" marR="190500" rtl="0" algn="l">
              <a:lnSpc>
                <a:spcPct val="115000"/>
              </a:lnSpc>
              <a:spcBef>
                <a:spcPts val="1100"/>
              </a:spcBef>
              <a:spcAft>
                <a:spcPts val="0"/>
              </a:spcAft>
              <a:buNone/>
            </a:pPr>
            <a:r>
              <a:t/>
            </a:r>
            <a:endParaRPr sz="1800">
              <a:solidFill>
                <a:schemeClr val="dk1"/>
              </a:solidFill>
            </a:endParaRPr>
          </a:p>
          <a:p>
            <a:pPr indent="0" lvl="0" marL="0" marR="190500" rtl="0" algn="l">
              <a:lnSpc>
                <a:spcPct val="115000"/>
              </a:lnSpc>
              <a:spcBef>
                <a:spcPts val="1100"/>
              </a:spcBef>
              <a:spcAft>
                <a:spcPts val="0"/>
              </a:spcAft>
              <a:buNone/>
            </a:pPr>
            <a:r>
              <a:rPr lang="en-US" sz="1300">
                <a:solidFill>
                  <a:schemeClr val="dk1"/>
                </a:solidFill>
              </a:rPr>
              <a:t>Referensi</a:t>
            </a:r>
            <a:endParaRPr sz="1300">
              <a:solidFill>
                <a:schemeClr val="dk1"/>
              </a:solidFill>
            </a:endParaRPr>
          </a:p>
          <a:p>
            <a:pPr indent="-311150" lvl="0" marL="457200" marR="190500" rtl="0" algn="l">
              <a:lnSpc>
                <a:spcPct val="115000"/>
              </a:lnSpc>
              <a:spcBef>
                <a:spcPts val="1100"/>
              </a:spcBef>
              <a:spcAft>
                <a:spcPts val="0"/>
              </a:spcAft>
              <a:buClr>
                <a:schemeClr val="dk1"/>
              </a:buClr>
              <a:buSzPts val="1300"/>
              <a:buChar char="●"/>
            </a:pPr>
            <a:r>
              <a:rPr lang="en-US" sz="1300">
                <a:solidFill>
                  <a:schemeClr val="hlink"/>
                </a:solidFill>
                <a:uFill>
                  <a:noFill/>
                </a:uFill>
                <a:hlinkClick r:id="rId4"/>
              </a:rPr>
              <a:t>Exploratory Data Analysis for Feature Selection, Google Cloud</a:t>
            </a:r>
            <a:endParaRPr sz="1300">
              <a:solidFill>
                <a:schemeClr val="hlink"/>
              </a:solidFill>
            </a:endParaRPr>
          </a:p>
          <a:p>
            <a:pPr indent="-311150" lvl="0" marL="457200" marR="190500" rtl="0" algn="l">
              <a:lnSpc>
                <a:spcPct val="115000"/>
              </a:lnSpc>
              <a:spcBef>
                <a:spcPts val="0"/>
              </a:spcBef>
              <a:spcAft>
                <a:spcPts val="0"/>
              </a:spcAft>
              <a:buClr>
                <a:schemeClr val="dk1"/>
              </a:buClr>
              <a:buSzPts val="1300"/>
              <a:buChar char="●"/>
            </a:pPr>
            <a:r>
              <a:rPr lang="en-US" sz="1300">
                <a:solidFill>
                  <a:schemeClr val="hlink"/>
                </a:solidFill>
                <a:uFill>
                  <a:noFill/>
                </a:uFill>
                <a:hlinkClick r:id="rId5"/>
              </a:rPr>
              <a:t>Spearman's rho</a:t>
            </a:r>
            <a:endParaRPr sz="1300">
              <a:solidFill>
                <a:schemeClr val="hlink"/>
              </a:solidFill>
            </a:endParaRPr>
          </a:p>
          <a:p>
            <a:pPr indent="-311150" lvl="0" marL="457200" marR="190500" rtl="0" algn="l">
              <a:lnSpc>
                <a:spcPct val="115000"/>
              </a:lnSpc>
              <a:spcBef>
                <a:spcPts val="0"/>
              </a:spcBef>
              <a:spcAft>
                <a:spcPts val="0"/>
              </a:spcAft>
              <a:buClr>
                <a:schemeClr val="dk1"/>
              </a:buClr>
              <a:buSzPts val="1300"/>
              <a:buChar char="●"/>
            </a:pPr>
            <a:r>
              <a:rPr lang="en-US" sz="1300">
                <a:solidFill>
                  <a:schemeClr val="hlink"/>
                </a:solidFill>
                <a:uFill>
                  <a:noFill/>
                </a:uFill>
                <a:hlinkClick r:id="rId6"/>
              </a:rPr>
              <a:t>Mann-whitney U test</a:t>
            </a:r>
            <a:endParaRPr sz="1300">
              <a:solidFill>
                <a:schemeClr val="hlink"/>
              </a:solidFill>
            </a:endParaRPr>
          </a:p>
          <a:p>
            <a:pPr indent="-311150" lvl="0" marL="457200" marR="190500" rtl="0" algn="l">
              <a:lnSpc>
                <a:spcPct val="115000"/>
              </a:lnSpc>
              <a:spcBef>
                <a:spcPts val="0"/>
              </a:spcBef>
              <a:spcAft>
                <a:spcPts val="0"/>
              </a:spcAft>
              <a:buClr>
                <a:schemeClr val="dk1"/>
              </a:buClr>
              <a:buSzPts val="1300"/>
              <a:buChar char="●"/>
            </a:pPr>
            <a:r>
              <a:rPr lang="en-US" sz="1300">
                <a:solidFill>
                  <a:schemeClr val="hlink"/>
                </a:solidFill>
                <a:uFill>
                  <a:noFill/>
                </a:uFill>
                <a:hlinkClick r:id="rId7"/>
              </a:rPr>
              <a:t>Chi-square test</a:t>
            </a:r>
            <a:endParaRPr sz="1300">
              <a:solidFill>
                <a:schemeClr val="dk1"/>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A picture containing drawing&#10;&#10;Description automatically generated" id="153" name="Google Shape;153;p2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54" name="Google Shape;154;p26"/>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55" name="Google Shape;155;p26"/>
          <p:cNvSpPr txBox="1"/>
          <p:nvPr/>
        </p:nvSpPr>
        <p:spPr>
          <a:xfrm>
            <a:off x="1041725" y="610525"/>
            <a:ext cx="9656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3. Multivariate Analysis (Korelasi Antar Feature Numerik)</a:t>
            </a:r>
            <a:endParaRPr b="1" sz="2400">
              <a:solidFill>
                <a:srgbClr val="0198A3"/>
              </a:solidFill>
              <a:latin typeface="Montserrat"/>
              <a:ea typeface="Montserrat"/>
              <a:cs typeface="Montserrat"/>
              <a:sym typeface="Montserrat"/>
            </a:endParaRPr>
          </a:p>
        </p:txBody>
      </p:sp>
      <p:sp>
        <p:nvSpPr>
          <p:cNvPr id="156" name="Google Shape;156;p26"/>
          <p:cNvSpPr txBox="1"/>
          <p:nvPr/>
        </p:nvSpPr>
        <p:spPr>
          <a:xfrm>
            <a:off x="7083500" y="1720425"/>
            <a:ext cx="4954200" cy="49986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100"/>
              </a:spcBef>
              <a:spcAft>
                <a:spcPts val="0"/>
              </a:spcAft>
              <a:buClr>
                <a:schemeClr val="dk1"/>
              </a:buClr>
              <a:buSzPts val="2000"/>
              <a:buChar char="●"/>
            </a:pPr>
            <a:r>
              <a:rPr lang="en-US" sz="2000">
                <a:solidFill>
                  <a:schemeClr val="dk1"/>
                </a:solidFill>
                <a:highlight>
                  <a:srgbClr val="FFFFFF"/>
                </a:highlight>
              </a:rPr>
              <a:t>Kolom jumlah page dan jumlah durasi page memiliki korelasi yang tinggi yaitu 0.88 - 0.95.</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Kolom-kolom numerik yang berkorelasi sangat tinggi harus ditinggalkan salah satunya.</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Selain keempat kolom tersebut, korelasi antar feature numerik dibawah 0.8.</a:t>
            </a:r>
            <a:endParaRPr sz="2000">
              <a:solidFill>
                <a:schemeClr val="dk1"/>
              </a:solidFill>
              <a:highlight>
                <a:srgbClr val="FFFFFF"/>
              </a:highlight>
            </a:endParaRPr>
          </a:p>
          <a:p>
            <a:pPr indent="0" lvl="0" marL="0" rtl="0" algn="l">
              <a:lnSpc>
                <a:spcPct val="115000"/>
              </a:lnSpc>
              <a:spcBef>
                <a:spcPts val="1100"/>
              </a:spcBef>
              <a:spcAft>
                <a:spcPts val="0"/>
              </a:spcAft>
              <a:buNone/>
            </a:pPr>
            <a:r>
              <a:t/>
            </a:r>
            <a:endParaRPr sz="2000">
              <a:solidFill>
                <a:schemeClr val="dk1"/>
              </a:solidFill>
              <a:highlight>
                <a:srgbClr val="FFFFFF"/>
              </a:highlight>
            </a:endParaRPr>
          </a:p>
          <a:p>
            <a:pPr indent="0" lvl="0" marL="457200" rtl="0" algn="l">
              <a:lnSpc>
                <a:spcPct val="115000"/>
              </a:lnSpc>
              <a:spcBef>
                <a:spcPts val="1100"/>
              </a:spcBef>
              <a:spcAft>
                <a:spcPts val="500"/>
              </a:spcAft>
              <a:buNone/>
            </a:pPr>
            <a:r>
              <a:t/>
            </a:r>
            <a:endParaRPr sz="2000">
              <a:solidFill>
                <a:schemeClr val="dk1"/>
              </a:solidFill>
              <a:highlight>
                <a:srgbClr val="FFFFFF"/>
              </a:highlight>
            </a:endParaRPr>
          </a:p>
        </p:txBody>
      </p:sp>
      <p:pic>
        <p:nvPicPr>
          <p:cNvPr id="157" name="Google Shape;157;p26"/>
          <p:cNvPicPr preferRelativeResize="0"/>
          <p:nvPr/>
        </p:nvPicPr>
        <p:blipFill>
          <a:blip r:embed="rId4">
            <a:alphaModFix/>
          </a:blip>
          <a:stretch>
            <a:fillRect/>
          </a:stretch>
        </p:blipFill>
        <p:spPr>
          <a:xfrm>
            <a:off x="533400" y="1453225"/>
            <a:ext cx="6464250" cy="48853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A picture containing drawing&#10;&#10;Description automatically generated" id="162" name="Google Shape;162;p27"/>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63" name="Google Shape;163;p27"/>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64" name="Google Shape;164;p27"/>
          <p:cNvSpPr txBox="1"/>
          <p:nvPr/>
        </p:nvSpPr>
        <p:spPr>
          <a:xfrm>
            <a:off x="1041725" y="610525"/>
            <a:ext cx="10085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3. Multivariate Analysis (Korelasi Feature Numerik dan Label)</a:t>
            </a:r>
            <a:endParaRPr b="1" sz="2400">
              <a:solidFill>
                <a:srgbClr val="0198A3"/>
              </a:solidFill>
              <a:latin typeface="Montserrat"/>
              <a:ea typeface="Montserrat"/>
              <a:cs typeface="Montserrat"/>
              <a:sym typeface="Montserrat"/>
            </a:endParaRPr>
          </a:p>
        </p:txBody>
      </p:sp>
      <p:sp>
        <p:nvSpPr>
          <p:cNvPr id="165" name="Google Shape;165;p27"/>
          <p:cNvSpPr txBox="1"/>
          <p:nvPr/>
        </p:nvSpPr>
        <p:spPr>
          <a:xfrm>
            <a:off x="6769050" y="1380650"/>
            <a:ext cx="5268600" cy="51858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100"/>
              </a:spcBef>
              <a:spcAft>
                <a:spcPts val="0"/>
              </a:spcAft>
              <a:buClr>
                <a:schemeClr val="dk1"/>
              </a:buClr>
              <a:buSzPts val="2000"/>
              <a:buChar char="●"/>
            </a:pPr>
            <a:r>
              <a:rPr lang="en-US" sz="2000">
                <a:solidFill>
                  <a:schemeClr val="dk1"/>
                </a:solidFill>
                <a:highlight>
                  <a:srgbClr val="FFFFFF"/>
                </a:highlight>
              </a:rPr>
              <a:t>Dari hasil U-test di atas, seluruh kolom memiliki p-value yang lebih kecil dari alpha (p-value &lt; alpha) sehingga semua kolom numerik memiliki korelasi terhadap label revenue.</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page values, exit rates, product related duration, dan product related memiliki korelasi paling tinggi di antara seluruh kolom numerik.</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Karena p-value </a:t>
            </a:r>
            <a:r>
              <a:rPr lang="en-US" sz="2000">
                <a:solidFill>
                  <a:schemeClr val="dk1"/>
                </a:solidFill>
                <a:highlight>
                  <a:srgbClr val="FFFFFF"/>
                </a:highlight>
              </a:rPr>
              <a:t>product related duration</a:t>
            </a:r>
            <a:r>
              <a:rPr lang="en-US" sz="2000">
                <a:solidFill>
                  <a:schemeClr val="dk1"/>
                </a:solidFill>
                <a:highlight>
                  <a:srgbClr val="FFFFFF"/>
                </a:highlight>
              </a:rPr>
              <a:t> dan exit rates lebih rendah dari product related dan bounce rates, maka kedua variabel pertama yang akan diambil untuk modelling.</a:t>
            </a:r>
            <a:endParaRPr sz="2000">
              <a:solidFill>
                <a:schemeClr val="dk1"/>
              </a:solidFill>
              <a:highlight>
                <a:srgbClr val="FFFFFF"/>
              </a:highlight>
            </a:endParaRPr>
          </a:p>
          <a:p>
            <a:pPr indent="0" lvl="0" marL="457200" rtl="0" algn="l">
              <a:lnSpc>
                <a:spcPct val="115000"/>
              </a:lnSpc>
              <a:spcBef>
                <a:spcPts val="1100"/>
              </a:spcBef>
              <a:spcAft>
                <a:spcPts val="0"/>
              </a:spcAft>
              <a:buNone/>
            </a:pPr>
            <a:r>
              <a:t/>
            </a:r>
            <a:endParaRPr sz="2000">
              <a:solidFill>
                <a:schemeClr val="dk1"/>
              </a:solidFill>
              <a:highlight>
                <a:srgbClr val="FFFFFF"/>
              </a:highlight>
            </a:endParaRPr>
          </a:p>
          <a:p>
            <a:pPr indent="0" lvl="0" marL="457200" rtl="0" algn="l">
              <a:lnSpc>
                <a:spcPct val="115000"/>
              </a:lnSpc>
              <a:spcBef>
                <a:spcPts val="1100"/>
              </a:spcBef>
              <a:spcAft>
                <a:spcPts val="500"/>
              </a:spcAft>
              <a:buNone/>
            </a:pPr>
            <a:r>
              <a:t/>
            </a:r>
            <a:endParaRPr sz="2000">
              <a:solidFill>
                <a:schemeClr val="dk1"/>
              </a:solidFill>
              <a:highlight>
                <a:srgbClr val="FFFFFF"/>
              </a:highlight>
            </a:endParaRPr>
          </a:p>
        </p:txBody>
      </p:sp>
      <p:pic>
        <p:nvPicPr>
          <p:cNvPr id="166" name="Google Shape;166;p27"/>
          <p:cNvPicPr preferRelativeResize="0"/>
          <p:nvPr/>
        </p:nvPicPr>
        <p:blipFill>
          <a:blip r:embed="rId4">
            <a:alphaModFix/>
          </a:blip>
          <a:stretch>
            <a:fillRect/>
          </a:stretch>
        </p:blipFill>
        <p:spPr>
          <a:xfrm>
            <a:off x="823175" y="1640439"/>
            <a:ext cx="5862200" cy="3577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A picture containing drawing&#10;&#10;Description automatically generated" id="171" name="Google Shape;171;p28"/>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72" name="Google Shape;172;p28"/>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73" name="Google Shape;173;p28"/>
          <p:cNvSpPr txBox="1"/>
          <p:nvPr/>
        </p:nvSpPr>
        <p:spPr>
          <a:xfrm>
            <a:off x="1041725" y="610525"/>
            <a:ext cx="10424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3. Multivariate Analysis (Korelasi Feature Kategorikal dan Label)</a:t>
            </a:r>
            <a:endParaRPr b="1" sz="2400">
              <a:solidFill>
                <a:srgbClr val="0198A3"/>
              </a:solidFill>
              <a:latin typeface="Montserrat"/>
              <a:ea typeface="Montserrat"/>
              <a:cs typeface="Montserrat"/>
              <a:sym typeface="Montserrat"/>
            </a:endParaRPr>
          </a:p>
        </p:txBody>
      </p:sp>
      <p:sp>
        <p:nvSpPr>
          <p:cNvPr id="174" name="Google Shape;174;p28"/>
          <p:cNvSpPr txBox="1"/>
          <p:nvPr/>
        </p:nvSpPr>
        <p:spPr>
          <a:xfrm>
            <a:off x="6769050" y="1903300"/>
            <a:ext cx="5268600" cy="45870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100"/>
              </a:spcBef>
              <a:spcAft>
                <a:spcPts val="0"/>
              </a:spcAft>
              <a:buClr>
                <a:schemeClr val="dk1"/>
              </a:buClr>
              <a:buSzPts val="2000"/>
              <a:buChar char="●"/>
            </a:pPr>
            <a:r>
              <a:rPr lang="en-US" sz="2000">
                <a:solidFill>
                  <a:schemeClr val="dk1"/>
                </a:solidFill>
                <a:highlight>
                  <a:srgbClr val="FFFFFF"/>
                </a:highlight>
              </a:rPr>
              <a:t>Berdasarkan hasil chi-square test, region tidak memiliki korelasi terhadap revenue sehingga bisa di-drop saat modelling karena hanya region yang memiliki p-value diatas alpha 0.05.</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Apabila melihat p-value maka kolom kategorikal yang memiliki korelasi paling tinggi adalah month, traffic_type, dan visitor_type</a:t>
            </a:r>
            <a:endParaRPr sz="2000">
              <a:solidFill>
                <a:schemeClr val="dk1"/>
              </a:solidFill>
              <a:highlight>
                <a:srgbClr val="FFFFFF"/>
              </a:highlight>
            </a:endParaRPr>
          </a:p>
          <a:p>
            <a:pPr indent="0" lvl="0" marL="457200" rtl="0" algn="l">
              <a:lnSpc>
                <a:spcPct val="115000"/>
              </a:lnSpc>
              <a:spcBef>
                <a:spcPts val="1100"/>
              </a:spcBef>
              <a:spcAft>
                <a:spcPts val="500"/>
              </a:spcAft>
              <a:buNone/>
            </a:pPr>
            <a:r>
              <a:t/>
            </a:r>
            <a:endParaRPr sz="2000">
              <a:solidFill>
                <a:schemeClr val="dk1"/>
              </a:solidFill>
              <a:highlight>
                <a:srgbClr val="FFFFFF"/>
              </a:highlight>
            </a:endParaRPr>
          </a:p>
        </p:txBody>
      </p:sp>
      <p:pic>
        <p:nvPicPr>
          <p:cNvPr id="175" name="Google Shape;175;p28"/>
          <p:cNvPicPr preferRelativeResize="0"/>
          <p:nvPr/>
        </p:nvPicPr>
        <p:blipFill>
          <a:blip r:embed="rId4">
            <a:alphaModFix/>
          </a:blip>
          <a:stretch>
            <a:fillRect/>
          </a:stretch>
        </p:blipFill>
        <p:spPr>
          <a:xfrm>
            <a:off x="930125" y="1903300"/>
            <a:ext cx="5838925" cy="3312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A picture containing drawing&#10;&#10;Description automatically generated" id="180" name="Google Shape;180;p2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81" name="Google Shape;181;p29"/>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82" name="Google Shape;182;p29"/>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3. Multivariate Analysis (Kolom Numerik)</a:t>
            </a:r>
            <a:endParaRPr b="1" sz="2400">
              <a:solidFill>
                <a:srgbClr val="0198A3"/>
              </a:solidFill>
              <a:latin typeface="Montserrat"/>
              <a:ea typeface="Montserrat"/>
              <a:cs typeface="Montserrat"/>
              <a:sym typeface="Montserrat"/>
            </a:endParaRPr>
          </a:p>
        </p:txBody>
      </p:sp>
      <p:sp>
        <p:nvSpPr>
          <p:cNvPr id="183" name="Google Shape;183;p29"/>
          <p:cNvSpPr txBox="1"/>
          <p:nvPr/>
        </p:nvSpPr>
        <p:spPr>
          <a:xfrm>
            <a:off x="7081000" y="1229925"/>
            <a:ext cx="4956600" cy="5260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100"/>
              </a:spcBef>
              <a:spcAft>
                <a:spcPts val="0"/>
              </a:spcAft>
              <a:buClr>
                <a:schemeClr val="dk1"/>
              </a:buClr>
              <a:buSzPts val="2000"/>
              <a:buChar char="●"/>
            </a:pPr>
            <a:r>
              <a:rPr lang="en-US" sz="2000">
                <a:solidFill>
                  <a:schemeClr val="dk1"/>
                </a:solidFill>
                <a:highlight>
                  <a:srgbClr val="FFFFFF"/>
                </a:highlight>
              </a:rPr>
              <a:t>Pengunjung website mengunjungi halaman web product related lebih banyak dibandingkan dengan halaman administratif dan information.</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Pengunjung yang menghasilkan revenue cenderung lebih lama mengakses halaman web product related.</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Pengunjung dengan bounce rates yang lebih rendah, exit rates yang lebih rendah, dan page values yang lebih tinggi cenderung menghasilkan revenue.</a:t>
            </a:r>
            <a:endParaRPr sz="2000">
              <a:solidFill>
                <a:schemeClr val="dk1"/>
              </a:solidFill>
              <a:highlight>
                <a:srgbClr val="FFFFFF"/>
              </a:highlight>
            </a:endParaRPr>
          </a:p>
        </p:txBody>
      </p:sp>
      <p:pic>
        <p:nvPicPr>
          <p:cNvPr id="184" name="Google Shape;184;p29"/>
          <p:cNvPicPr preferRelativeResize="0"/>
          <p:nvPr/>
        </p:nvPicPr>
        <p:blipFill>
          <a:blip r:embed="rId4">
            <a:alphaModFix/>
          </a:blip>
          <a:stretch>
            <a:fillRect/>
          </a:stretch>
        </p:blipFill>
        <p:spPr>
          <a:xfrm>
            <a:off x="533400" y="1300817"/>
            <a:ext cx="6776200" cy="450343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A picture containing drawing&#10;&#10;Description automatically generated" id="189" name="Google Shape;189;p30"/>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90" name="Google Shape;190;p30"/>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91" name="Google Shape;191;p30"/>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3. Multivariate Analysis (Feature Kategorikal)</a:t>
            </a:r>
            <a:endParaRPr b="1" sz="2400">
              <a:solidFill>
                <a:srgbClr val="0198A3"/>
              </a:solidFill>
              <a:latin typeface="Montserrat"/>
              <a:ea typeface="Montserrat"/>
              <a:cs typeface="Montserrat"/>
              <a:sym typeface="Montserrat"/>
            </a:endParaRPr>
          </a:p>
        </p:txBody>
      </p:sp>
      <p:sp>
        <p:nvSpPr>
          <p:cNvPr id="192" name="Google Shape;192;p30"/>
          <p:cNvSpPr txBox="1"/>
          <p:nvPr/>
        </p:nvSpPr>
        <p:spPr>
          <a:xfrm>
            <a:off x="7251250" y="1250875"/>
            <a:ext cx="4786500" cy="5322000"/>
          </a:xfrm>
          <a:prstGeom prst="rect">
            <a:avLst/>
          </a:prstGeom>
          <a:noFill/>
          <a:ln>
            <a:noFill/>
          </a:ln>
        </p:spPr>
        <p:txBody>
          <a:bodyPr anchorCtr="0" anchor="t" bIns="45700" lIns="91425" spcFirstLastPara="1" rIns="91425" wrap="square" tIns="45700">
            <a:noAutofit/>
          </a:bodyPr>
          <a:lstStyle/>
          <a:p>
            <a:pPr indent="-349250" lvl="0" marL="457200" rtl="0" algn="l">
              <a:lnSpc>
                <a:spcPct val="115000"/>
              </a:lnSpc>
              <a:spcBef>
                <a:spcPts val="1100"/>
              </a:spcBef>
              <a:spcAft>
                <a:spcPts val="0"/>
              </a:spcAft>
              <a:buClr>
                <a:schemeClr val="dk1"/>
              </a:buClr>
              <a:buSzPts val="1900"/>
              <a:buChar char="●"/>
            </a:pPr>
            <a:r>
              <a:rPr lang="en-US" sz="1900">
                <a:solidFill>
                  <a:schemeClr val="dk1"/>
                </a:solidFill>
                <a:highlight>
                  <a:srgbClr val="FFFFFF"/>
                </a:highlight>
              </a:rPr>
              <a:t>Jumlah pengunjung website yang menghasilkan revenue terbanyak pada bulan November dan terendah pada bulan Februari dan Juni.</a:t>
            </a:r>
            <a:endParaRPr sz="1900">
              <a:solidFill>
                <a:schemeClr val="dk1"/>
              </a:solidFill>
              <a:highlight>
                <a:srgbClr val="FFFFFF"/>
              </a:highlight>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highlight>
                  <a:srgbClr val="FFFFFF"/>
                </a:highlight>
              </a:rPr>
              <a:t>Pengunjung website yang menghasilkan revenue mayoritas menggunakan browser dan OS tipe 2.</a:t>
            </a:r>
            <a:endParaRPr sz="1900">
              <a:solidFill>
                <a:schemeClr val="dk1"/>
              </a:solidFill>
              <a:highlight>
                <a:srgbClr val="FFFFFF"/>
              </a:highlight>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highlight>
                  <a:srgbClr val="FFFFFF"/>
                </a:highlight>
              </a:rPr>
              <a:t>Sumber traffic yang paling banyak menghasilkan revenue adalah traffic type 2.</a:t>
            </a:r>
            <a:endParaRPr sz="1900">
              <a:solidFill>
                <a:schemeClr val="dk1"/>
              </a:solidFill>
              <a:highlight>
                <a:srgbClr val="FFFFFF"/>
              </a:highlight>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highlight>
                  <a:srgbClr val="FFFFFF"/>
                </a:highlight>
              </a:rPr>
              <a:t>Returning visitor banyak yang tidak melakukan transaksi yang menghasilkan revenue.</a:t>
            </a:r>
            <a:endParaRPr sz="1900">
              <a:solidFill>
                <a:schemeClr val="dk1"/>
              </a:solidFill>
              <a:highlight>
                <a:srgbClr val="FFFFFF"/>
              </a:highlight>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highlight>
                  <a:srgbClr val="FFFFFF"/>
                </a:highlight>
              </a:rPr>
              <a:t>Pengunjung website lebih banyak bertransaksi di weekday daripada di weekend.</a:t>
            </a:r>
            <a:endParaRPr sz="1900">
              <a:solidFill>
                <a:schemeClr val="dk1"/>
              </a:solidFill>
              <a:highlight>
                <a:srgbClr val="FFFFFF"/>
              </a:highlight>
            </a:endParaRPr>
          </a:p>
        </p:txBody>
      </p:sp>
      <p:pic>
        <p:nvPicPr>
          <p:cNvPr id="193" name="Google Shape;193;p30"/>
          <p:cNvPicPr preferRelativeResize="0"/>
          <p:nvPr/>
        </p:nvPicPr>
        <p:blipFill>
          <a:blip r:embed="rId4">
            <a:alphaModFix/>
          </a:blip>
          <a:stretch>
            <a:fillRect/>
          </a:stretch>
        </p:blipFill>
        <p:spPr>
          <a:xfrm>
            <a:off x="634600" y="1581792"/>
            <a:ext cx="6535702" cy="434360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A picture containing drawing&#10;&#10;Description automatically generated" id="198" name="Google Shape;198;p31"/>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99" name="Google Shape;199;p31"/>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200" name="Google Shape;200;p31"/>
          <p:cNvSpPr txBox="1"/>
          <p:nvPr/>
        </p:nvSpPr>
        <p:spPr>
          <a:xfrm>
            <a:off x="1446925" y="4164175"/>
            <a:ext cx="9930300" cy="2662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Dosis Medium"/>
              <a:buChar char="●"/>
            </a:pPr>
            <a:r>
              <a:rPr lang="en-US" sz="2300">
                <a:latin typeface="Dosis Medium"/>
                <a:ea typeface="Dosis Medium"/>
                <a:cs typeface="Dosis Medium"/>
                <a:sym typeface="Dosis Medium"/>
              </a:rPr>
              <a:t>administrative dan administrative_duration, informational dan informational_duration, product_related dan product_related_duration termasuk korelasi positif.</a:t>
            </a:r>
            <a:endParaRPr sz="2300">
              <a:latin typeface="Dosis Medium"/>
              <a:ea typeface="Dosis Medium"/>
              <a:cs typeface="Dosis Medium"/>
              <a:sym typeface="Dosis Medium"/>
            </a:endParaRPr>
          </a:p>
          <a:p>
            <a:pPr indent="-374650" lvl="0" marL="457200" rtl="0" algn="l">
              <a:spcBef>
                <a:spcPts val="0"/>
              </a:spcBef>
              <a:spcAft>
                <a:spcPts val="0"/>
              </a:spcAft>
              <a:buSzPts val="2300"/>
              <a:buFont typeface="Dosis Medium"/>
              <a:buChar char="●"/>
            </a:pPr>
            <a:r>
              <a:rPr lang="en-US" sz="2300">
                <a:latin typeface="Dosis Medium"/>
                <a:ea typeface="Dosis Medium"/>
                <a:cs typeface="Dosis Medium"/>
                <a:sym typeface="Dosis Medium"/>
              </a:rPr>
              <a:t>meskipun pengunjung menghabiskan banyak waktu pada halaman product_related, tapi menghasilkan pendapatan yang rendah. Ada outliers tertentu yang menghabiskan waktu 3000 detik ( sekitar 8 jam ) tapi tidak melakukan transaksi apapaun </a:t>
            </a:r>
            <a:endParaRPr sz="2300">
              <a:latin typeface="Dosis Medium"/>
              <a:ea typeface="Dosis Medium"/>
              <a:cs typeface="Dosis Medium"/>
              <a:sym typeface="Dosis Medium"/>
            </a:endParaRPr>
          </a:p>
        </p:txBody>
      </p:sp>
      <p:pic>
        <p:nvPicPr>
          <p:cNvPr id="201" name="Google Shape;201;p31"/>
          <p:cNvPicPr preferRelativeResize="0"/>
          <p:nvPr/>
        </p:nvPicPr>
        <p:blipFill>
          <a:blip r:embed="rId4">
            <a:alphaModFix/>
          </a:blip>
          <a:stretch>
            <a:fillRect/>
          </a:stretch>
        </p:blipFill>
        <p:spPr>
          <a:xfrm>
            <a:off x="1772988" y="688525"/>
            <a:ext cx="8646024" cy="33214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A picture containing drawing&#10;&#10;Description automatically generated" id="206" name="Google Shape;206;p32"/>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07" name="Google Shape;207;p32"/>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208" name="Google Shape;208;p32"/>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Kesimpulan Multivariate Analysis</a:t>
            </a:r>
            <a:endParaRPr b="1" i="0" sz="2400" u="none" cap="none" strike="noStrike">
              <a:solidFill>
                <a:srgbClr val="0198A3"/>
              </a:solidFill>
              <a:latin typeface="Montserrat"/>
              <a:ea typeface="Montserrat"/>
              <a:cs typeface="Montserrat"/>
              <a:sym typeface="Montserrat"/>
            </a:endParaRPr>
          </a:p>
        </p:txBody>
      </p:sp>
      <p:sp>
        <p:nvSpPr>
          <p:cNvPr id="209" name="Google Shape;209;p32"/>
          <p:cNvSpPr txBox="1"/>
          <p:nvPr/>
        </p:nvSpPr>
        <p:spPr>
          <a:xfrm>
            <a:off x="911175" y="1072225"/>
            <a:ext cx="10947900" cy="5536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highlight>
                  <a:srgbClr val="FFFFFF"/>
                </a:highlight>
              </a:rPr>
              <a:t>A. Bagaimana korelasi antara masing-masing feature dan label. Kira-kira feature mana saja yang paling relevan dan harus dipertahankan?</a:t>
            </a:r>
            <a:endParaRPr b="1" sz="1800">
              <a:solidFill>
                <a:schemeClr val="dk1"/>
              </a:solidFill>
              <a:highlight>
                <a:srgbClr val="FFFFFF"/>
              </a:highlight>
            </a:endParaRPr>
          </a:p>
          <a:p>
            <a:pPr indent="-342900" lvl="0" marL="457200" rtl="0" algn="l">
              <a:lnSpc>
                <a:spcPct val="115000"/>
              </a:lnSpc>
              <a:spcBef>
                <a:spcPts val="1100"/>
              </a:spcBef>
              <a:spcAft>
                <a:spcPts val="0"/>
              </a:spcAft>
              <a:buClr>
                <a:schemeClr val="dk1"/>
              </a:buClr>
              <a:buSzPts val="1800"/>
              <a:buChar char="●"/>
            </a:pPr>
            <a:r>
              <a:rPr lang="en-US" sz="1800">
                <a:solidFill>
                  <a:schemeClr val="dk1"/>
                </a:solidFill>
                <a:highlight>
                  <a:srgbClr val="FFFFFF"/>
                </a:highlight>
              </a:rPr>
              <a:t>Berdasarkan analisis korelasi semua kolom numerik dan kategorikal memiliki korelasi ke target kecuali feature region. Berikut ini adalah 3 feature dari masing-masing tipe kolom yang paling tinggi nilai korelasi terhadap target.</a:t>
            </a:r>
            <a:endParaRPr sz="1800">
              <a:solidFill>
                <a:schemeClr val="dk1"/>
              </a:solidFill>
              <a:highlight>
                <a:srgbClr val="FFFFFF"/>
              </a:highlight>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Numerik: page_values, exit_rates, dan product_related_duration</a:t>
            </a:r>
            <a:endParaRPr sz="1800">
              <a:solidFill>
                <a:schemeClr val="dk1"/>
              </a:solidFill>
              <a:highlight>
                <a:srgbClr val="FFFFFF"/>
              </a:highlight>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Kategorikal: month, traffic_type, dan visitor_type</a:t>
            </a:r>
            <a:endParaRPr sz="18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b="1" lang="en-US" sz="1800">
                <a:solidFill>
                  <a:schemeClr val="dk1"/>
                </a:solidFill>
                <a:highlight>
                  <a:srgbClr val="FFFFFF"/>
                </a:highlight>
              </a:rPr>
              <a:t>B. Bagaimana korelasi antar-feature, apakah ada pola yang menarik? Apa yang perlu dilakukan terhadap feature itu?</a:t>
            </a:r>
            <a:endParaRPr b="1" sz="1800">
              <a:solidFill>
                <a:schemeClr val="dk1"/>
              </a:solidFill>
              <a:highlight>
                <a:srgbClr val="FFFFFF"/>
              </a:highlight>
            </a:endParaRPr>
          </a:p>
          <a:p>
            <a:pPr indent="-342900" lvl="0" marL="457200" rtl="0" algn="l">
              <a:lnSpc>
                <a:spcPct val="115000"/>
              </a:lnSpc>
              <a:spcBef>
                <a:spcPts val="1100"/>
              </a:spcBef>
              <a:spcAft>
                <a:spcPts val="0"/>
              </a:spcAft>
              <a:buClr>
                <a:schemeClr val="dk1"/>
              </a:buClr>
              <a:buSzPts val="1800"/>
              <a:buChar char="●"/>
            </a:pPr>
            <a:r>
              <a:rPr lang="en-US" sz="1800">
                <a:solidFill>
                  <a:schemeClr val="dk1"/>
                </a:solidFill>
                <a:highlight>
                  <a:srgbClr val="FFFFFF"/>
                </a:highlight>
              </a:rPr>
              <a:t>Berdasarkan spearman's correlation yang ditunjukkan oleh heatmap, ada korelasi antar feature numerik yang significant di atas 0.8 yaitu kolom jumlah page dan jumlah durasi page memiliki korelasi yang tinggi yaitu 0.88 - 0.95.</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Karena terdapat korelasi tinggi antar feature numerik dan ada feature kategorikal yang tidak berkorelasi ke label maka </a:t>
            </a:r>
            <a:endParaRPr sz="1800">
              <a:solidFill>
                <a:schemeClr val="dk1"/>
              </a:solidFill>
              <a:highlight>
                <a:srgbClr val="FFFFFF"/>
              </a:highlight>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Salah satu dari pasangan kolom numerik yang berkorelasi tinggi harus didrop</a:t>
            </a:r>
            <a:endParaRPr sz="1800">
              <a:solidFill>
                <a:schemeClr val="dk1"/>
              </a:solidFill>
              <a:highlight>
                <a:srgbClr val="FFFFFF"/>
              </a:highlight>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highlight>
                  <a:srgbClr val="FFFFFF"/>
                </a:highlight>
              </a:rPr>
              <a:t>kolom region bisa didrop</a:t>
            </a:r>
            <a:endParaRPr sz="1800">
              <a:solidFill>
                <a:schemeClr val="dk1"/>
              </a:solidFill>
              <a:highlight>
                <a:srgbClr val="FFFFFF"/>
              </a:highlight>
            </a:endParaRPr>
          </a:p>
          <a:p>
            <a:pPr indent="0" lvl="0" marL="0" rtl="0" algn="l">
              <a:lnSpc>
                <a:spcPct val="115000"/>
              </a:lnSpc>
              <a:spcBef>
                <a:spcPts val="1100"/>
              </a:spcBef>
              <a:spcAft>
                <a:spcPts val="500"/>
              </a:spcAft>
              <a:buNone/>
            </a:pPr>
            <a:r>
              <a:t/>
            </a:r>
            <a:endParaRPr b="1" sz="1800">
              <a:solidFill>
                <a:schemeClr val="dk1"/>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A picture containing drawing&#10;&#10;Description automatically generated" id="214" name="Google Shape;214;p33"/>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15" name="Google Shape;215;p33"/>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Business Insights</a:t>
            </a:r>
            <a:endParaRPr b="1" i="0" sz="3200" u="none" cap="none" strike="noStrike">
              <a:solidFill>
                <a:srgbClr val="0198A3"/>
              </a:solidFill>
              <a:latin typeface="Montserrat"/>
              <a:ea typeface="Montserrat"/>
              <a:cs typeface="Montserrat"/>
              <a:sym typeface="Montserrat"/>
            </a:endParaRPr>
          </a:p>
        </p:txBody>
      </p:sp>
      <p:sp>
        <p:nvSpPr>
          <p:cNvPr id="216" name="Google Shape;216;p33"/>
          <p:cNvSpPr txBox="1"/>
          <p:nvPr/>
        </p:nvSpPr>
        <p:spPr>
          <a:xfrm>
            <a:off x="1041720" y="839117"/>
            <a:ext cx="7352400" cy="477000"/>
          </a:xfrm>
          <a:prstGeom prst="rect">
            <a:avLst/>
          </a:prstGeom>
          <a:noFill/>
          <a:ln>
            <a:noFill/>
          </a:ln>
        </p:spPr>
        <p:txBody>
          <a:bodyPr anchorCtr="0" anchor="t" bIns="45700" lIns="91425" spcFirstLastPara="1" rIns="91425" wrap="square" tIns="45700">
            <a:spAutoFit/>
          </a:bodyPr>
          <a:lstStyle/>
          <a:p>
            <a:pPr indent="0" lvl="0" marL="0" rtl="0" algn="l">
              <a:lnSpc>
                <a:spcPct val="103125"/>
              </a:lnSpc>
              <a:spcBef>
                <a:spcPts val="0"/>
              </a:spcBef>
              <a:spcAft>
                <a:spcPts val="0"/>
              </a:spcAft>
              <a:buClr>
                <a:schemeClr val="dk1"/>
              </a:buClr>
              <a:buSzPts val="3200"/>
              <a:buFont typeface="Arial"/>
              <a:buNone/>
            </a:pPr>
            <a:r>
              <a:rPr b="1" lang="en-US" sz="2500">
                <a:solidFill>
                  <a:srgbClr val="0198A3"/>
                </a:solidFill>
                <a:latin typeface="Montserrat"/>
                <a:ea typeface="Montserrat"/>
                <a:cs typeface="Montserrat"/>
                <a:sym typeface="Montserrat"/>
              </a:rPr>
              <a:t>Bounce Rates</a:t>
            </a:r>
            <a:endParaRPr b="1" sz="2500">
              <a:solidFill>
                <a:srgbClr val="0198A3"/>
              </a:solidFill>
              <a:latin typeface="Montserrat"/>
              <a:ea typeface="Montserrat"/>
              <a:cs typeface="Montserrat"/>
              <a:sym typeface="Montserrat"/>
            </a:endParaRPr>
          </a:p>
        </p:txBody>
      </p:sp>
      <p:pic>
        <p:nvPicPr>
          <p:cNvPr id="217" name="Google Shape;217;p33"/>
          <p:cNvPicPr preferRelativeResize="0"/>
          <p:nvPr/>
        </p:nvPicPr>
        <p:blipFill>
          <a:blip r:embed="rId4">
            <a:alphaModFix/>
          </a:blip>
          <a:stretch>
            <a:fillRect/>
          </a:stretch>
        </p:blipFill>
        <p:spPr>
          <a:xfrm>
            <a:off x="1041725" y="1500825"/>
            <a:ext cx="4168214" cy="2754075"/>
          </a:xfrm>
          <a:prstGeom prst="rect">
            <a:avLst/>
          </a:prstGeom>
          <a:noFill/>
          <a:ln>
            <a:noFill/>
          </a:ln>
        </p:spPr>
      </p:pic>
      <p:sp>
        <p:nvSpPr>
          <p:cNvPr id="218" name="Google Shape;218;p33"/>
          <p:cNvSpPr txBox="1"/>
          <p:nvPr/>
        </p:nvSpPr>
        <p:spPr>
          <a:xfrm>
            <a:off x="5771175" y="1516975"/>
            <a:ext cx="5646600" cy="2436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chemeClr val="dk1"/>
                </a:solidFill>
                <a:latin typeface="Dosis"/>
                <a:ea typeface="Dosis"/>
                <a:cs typeface="Dosis"/>
                <a:sym typeface="Dosis"/>
              </a:rPr>
              <a:t>Bounce rate yang tinggi pada halaman ecommerce, secara umum akan menghasilkan revenue yang sedikit. Untuk ecommerce, bounce rate dibawah 20% atau diatas 90% dapat menjadi tanda bahwa ada hal yang tidak beres. Ketika bounce rate terlalu rendah, bisa saja disebabkan masalah pada analytics setup. Sementara bounce rate yang terlalu tinggi, bisa jadi pertanda bahwa site ecommerce tidak memiliki performance yg baik. </a:t>
            </a:r>
            <a:r>
              <a:rPr lang="en-US" sz="1600" u="sng">
                <a:solidFill>
                  <a:schemeClr val="hlink"/>
                </a:solidFill>
                <a:latin typeface="Dosis"/>
                <a:ea typeface="Dosis"/>
                <a:cs typeface="Dosis"/>
                <a:sym typeface="Dosis"/>
                <a:hlinkClick r:id="rId5"/>
              </a:rPr>
              <a:t>Reference</a:t>
            </a:r>
            <a:endParaRPr sz="1600">
              <a:solidFill>
                <a:schemeClr val="dk1"/>
              </a:solidFill>
              <a:latin typeface="Dosis"/>
              <a:ea typeface="Dosis"/>
              <a:cs typeface="Dosis"/>
              <a:sym typeface="Dosis"/>
            </a:endParaRPr>
          </a:p>
        </p:txBody>
      </p:sp>
      <p:sp>
        <p:nvSpPr>
          <p:cNvPr id="219" name="Google Shape;219;p33"/>
          <p:cNvSpPr txBox="1"/>
          <p:nvPr/>
        </p:nvSpPr>
        <p:spPr>
          <a:xfrm>
            <a:off x="1032375" y="4254900"/>
            <a:ext cx="10281900" cy="2436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600">
                <a:solidFill>
                  <a:schemeClr val="dk1"/>
                </a:solidFill>
                <a:latin typeface="Dosis Medium"/>
                <a:ea typeface="Dosis Medium"/>
                <a:cs typeface="Dosis Medium"/>
                <a:sym typeface="Dosis Medium"/>
              </a:rPr>
              <a:t>Pengunjung yang menghasilkan revenue cenderung memiliki bounce rate yang lebih rendah dibandingkan yang tidak menghasilkan revenue yang mana sesuai dengan reference dan teori secara umum. Namun, apabila dilihat secara keseluruhan, rata-rata dan median bounce rate rendah: 0.3-2.3% dan nilai max 20% sedangkan persentase jumlah pengunjung yang menghasilkan revenue sangat kecil sekitar 15% dari seluruh total pengunjung.</a:t>
            </a:r>
            <a:endParaRPr sz="1600">
              <a:solidFill>
                <a:schemeClr val="dk1"/>
              </a:solidFill>
              <a:latin typeface="Dosis Medium"/>
              <a:ea typeface="Dosis Medium"/>
              <a:cs typeface="Dosis Medium"/>
              <a:sym typeface="Dosis Medium"/>
            </a:endParaRPr>
          </a:p>
          <a:p>
            <a:pPr indent="0" lvl="0" marL="0" rtl="0" algn="l">
              <a:lnSpc>
                <a:spcPct val="135714"/>
              </a:lnSpc>
              <a:spcBef>
                <a:spcPts val="0"/>
              </a:spcBef>
              <a:spcAft>
                <a:spcPts val="0"/>
              </a:spcAft>
              <a:buClr>
                <a:schemeClr val="dk1"/>
              </a:buClr>
              <a:buSzPts val="1100"/>
              <a:buFont typeface="Arial"/>
              <a:buNone/>
            </a:pPr>
            <a:r>
              <a:t/>
            </a:r>
            <a:endParaRPr sz="1600">
              <a:solidFill>
                <a:schemeClr val="dk1"/>
              </a:solidFill>
              <a:latin typeface="Dosis Medium"/>
              <a:ea typeface="Dosis Medium"/>
              <a:cs typeface="Dosis Medium"/>
              <a:sym typeface="Dosis Medium"/>
            </a:endParaRPr>
          </a:p>
          <a:p>
            <a:pPr indent="0" lvl="0" marL="0" rtl="0" algn="l">
              <a:lnSpc>
                <a:spcPct val="135714"/>
              </a:lnSpc>
              <a:spcBef>
                <a:spcPts val="0"/>
              </a:spcBef>
              <a:spcAft>
                <a:spcPts val="0"/>
              </a:spcAft>
              <a:buNone/>
            </a:pPr>
            <a:r>
              <a:rPr b="1" lang="en-US" sz="1600">
                <a:solidFill>
                  <a:schemeClr val="dk1"/>
                </a:solidFill>
                <a:latin typeface="Dosis"/>
                <a:ea typeface="Dosis"/>
                <a:cs typeface="Dosis"/>
                <a:sym typeface="Dosis"/>
              </a:rPr>
              <a:t>Rekomendasi </a:t>
            </a:r>
            <a:r>
              <a:rPr lang="en-US" sz="1600">
                <a:solidFill>
                  <a:schemeClr val="dk1"/>
                </a:solidFill>
                <a:latin typeface="Dosis Medium"/>
                <a:ea typeface="Dosis Medium"/>
                <a:cs typeface="Dosis Medium"/>
                <a:sym typeface="Dosis Medium"/>
              </a:rPr>
              <a:t>: Lakukan pengecekan terhadap analytics setup, apakah ada kesalahan setting sehingga ada bounce rate yang tidak terdeteksi.</a:t>
            </a:r>
            <a:endParaRPr sz="1600">
              <a:solidFill>
                <a:schemeClr val="dk1"/>
              </a:solidFill>
              <a:latin typeface="Dosis Medium"/>
              <a:ea typeface="Dosis Medium"/>
              <a:cs typeface="Dosis Medium"/>
              <a:sym typeface="Dosis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1041725" y="1171420"/>
            <a:ext cx="10533000" cy="44145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349250" lvl="0" marL="457200" marR="0" rtl="0" algn="l">
              <a:lnSpc>
                <a:spcPct val="165000"/>
              </a:lnSpc>
              <a:spcBef>
                <a:spcPts val="0"/>
              </a:spcBef>
              <a:spcAft>
                <a:spcPts val="0"/>
              </a:spcAft>
              <a:buClr>
                <a:schemeClr val="dk1"/>
              </a:buClr>
              <a:buSzPts val="1900"/>
              <a:buFont typeface="Dosis"/>
              <a:buChar char="●"/>
            </a:pPr>
            <a:r>
              <a:rPr i="0" lang="en-US" sz="1900" u="none" cap="none" strike="noStrike">
                <a:solidFill>
                  <a:schemeClr val="dk1"/>
                </a:solidFill>
                <a:latin typeface="Dosis"/>
                <a:ea typeface="Dosis"/>
                <a:cs typeface="Dosis"/>
                <a:sym typeface="Dosis"/>
              </a:rPr>
              <a:t>Pada tahun 2021, Jumlah konsumen yang berbelanja online meningkat mencapai 88% dibandingkan tahun 2020. </a:t>
            </a:r>
            <a:endParaRPr sz="1900">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Namun, perusahaan ecommerce Anaconda hanya mendapat revenue dari 15% total pengunjung website.</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Perusahaan Anaconda harus meningkatkan purchase rate yaitu jumlah pengunjung website yang menghasilkan revenue per total pengunjung website agar tidak kalah dari kompetitor lain.</a:t>
            </a:r>
            <a:br>
              <a:rPr b="0" i="0" lang="en-US" sz="2000" u="none" cap="none" strike="noStrike">
                <a:solidFill>
                  <a:schemeClr val="dk1"/>
                </a:solidFill>
                <a:latin typeface="Dosis"/>
                <a:ea typeface="Dosis"/>
                <a:cs typeface="Dosis"/>
                <a:sym typeface="Dosis"/>
              </a:rPr>
            </a:br>
            <a:endParaRPr b="0" i="0" sz="1400" u="none" cap="none" strike="noStrike">
              <a:solidFill>
                <a:srgbClr val="000000"/>
              </a:solidFill>
              <a:latin typeface="Arial"/>
              <a:ea typeface="Arial"/>
              <a:cs typeface="Arial"/>
              <a:sym typeface="Arial"/>
            </a:endParaRPr>
          </a:p>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73" name="Google Shape;73;p16"/>
          <p:cNvSpPr txBox="1"/>
          <p:nvPr/>
        </p:nvSpPr>
        <p:spPr>
          <a:xfrm>
            <a:off x="1041720" y="696642"/>
            <a:ext cx="7352472" cy="599483"/>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Masalah</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A picture containing drawing&#10;&#10;Description automatically generated" id="224" name="Google Shape;224;p34"/>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25" name="Google Shape;225;p34"/>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Business Insights</a:t>
            </a:r>
            <a:endParaRPr b="1" i="0" sz="3200" u="none" cap="none" strike="noStrike">
              <a:solidFill>
                <a:srgbClr val="0198A3"/>
              </a:solidFill>
              <a:latin typeface="Montserrat"/>
              <a:ea typeface="Montserrat"/>
              <a:cs typeface="Montserrat"/>
              <a:sym typeface="Montserrat"/>
            </a:endParaRPr>
          </a:p>
        </p:txBody>
      </p:sp>
      <p:sp>
        <p:nvSpPr>
          <p:cNvPr id="226" name="Google Shape;226;p34"/>
          <p:cNvSpPr txBox="1"/>
          <p:nvPr/>
        </p:nvSpPr>
        <p:spPr>
          <a:xfrm>
            <a:off x="1041720" y="839117"/>
            <a:ext cx="7352400" cy="477000"/>
          </a:xfrm>
          <a:prstGeom prst="rect">
            <a:avLst/>
          </a:prstGeom>
          <a:noFill/>
          <a:ln>
            <a:noFill/>
          </a:ln>
        </p:spPr>
        <p:txBody>
          <a:bodyPr anchorCtr="0" anchor="t" bIns="45700" lIns="91425" spcFirstLastPara="1" rIns="91425" wrap="square" tIns="45700">
            <a:spAutoFit/>
          </a:bodyPr>
          <a:lstStyle/>
          <a:p>
            <a:pPr indent="0" lvl="0" marL="0" rtl="0" algn="l">
              <a:lnSpc>
                <a:spcPct val="103125"/>
              </a:lnSpc>
              <a:spcBef>
                <a:spcPts val="0"/>
              </a:spcBef>
              <a:spcAft>
                <a:spcPts val="0"/>
              </a:spcAft>
              <a:buNone/>
            </a:pPr>
            <a:r>
              <a:rPr b="1" lang="en-US" sz="2500">
                <a:solidFill>
                  <a:srgbClr val="0198A3"/>
                </a:solidFill>
                <a:latin typeface="Montserrat"/>
                <a:ea typeface="Montserrat"/>
                <a:cs typeface="Montserrat"/>
                <a:sym typeface="Montserrat"/>
              </a:rPr>
              <a:t>Exit</a:t>
            </a:r>
            <a:r>
              <a:rPr b="1" lang="en-US" sz="2500">
                <a:solidFill>
                  <a:srgbClr val="0198A3"/>
                </a:solidFill>
                <a:latin typeface="Montserrat"/>
                <a:ea typeface="Montserrat"/>
                <a:cs typeface="Montserrat"/>
                <a:sym typeface="Montserrat"/>
              </a:rPr>
              <a:t> Rates</a:t>
            </a:r>
            <a:endParaRPr b="1" sz="2500">
              <a:solidFill>
                <a:srgbClr val="0198A3"/>
              </a:solidFill>
              <a:latin typeface="Montserrat"/>
              <a:ea typeface="Montserrat"/>
              <a:cs typeface="Montserrat"/>
              <a:sym typeface="Montserrat"/>
            </a:endParaRPr>
          </a:p>
        </p:txBody>
      </p:sp>
      <p:sp>
        <p:nvSpPr>
          <p:cNvPr id="227" name="Google Shape;227;p34"/>
          <p:cNvSpPr txBox="1"/>
          <p:nvPr/>
        </p:nvSpPr>
        <p:spPr>
          <a:xfrm>
            <a:off x="5771175" y="907375"/>
            <a:ext cx="5646600" cy="3439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chemeClr val="dk1"/>
                </a:solidFill>
                <a:latin typeface="Dosis Medium"/>
                <a:ea typeface="Dosis Medium"/>
                <a:cs typeface="Dosis Medium"/>
                <a:sym typeface="Dosis Medium"/>
              </a:rPr>
              <a:t>Exit Rates adalah persentase ketika visitor keluar dari website kita dari page/halaman tertentu (halaman terakhir sebelum visitor meninggalkan website kita). Exit rate yang tinggi pada sebuah halaman spesifik dapat menjadi pertanda ada yg salah dengan halaman tersebut terutama high exit rate pada halaman check-out atau halaman produk. Tetapi, ada pengecualian pada halaman-halaman tertentu, Sebagai contoh pada Thank you Page, setelah transaksi, exit rate tinggi bisa jadi termasuk hal yang normal. </a:t>
            </a:r>
            <a:r>
              <a:rPr lang="en-US" sz="1600" u="sng">
                <a:solidFill>
                  <a:schemeClr val="hlink"/>
                </a:solidFill>
                <a:latin typeface="Dosis Medium"/>
                <a:ea typeface="Dosis Medium"/>
                <a:cs typeface="Dosis Medium"/>
                <a:sym typeface="Dosis Medium"/>
                <a:hlinkClick r:id="rId4"/>
              </a:rPr>
              <a:t>Reference</a:t>
            </a:r>
            <a:endParaRPr sz="1600">
              <a:solidFill>
                <a:schemeClr val="dk1"/>
              </a:solidFill>
              <a:latin typeface="Dosis Medium"/>
              <a:ea typeface="Dosis Medium"/>
              <a:cs typeface="Dosis Medium"/>
              <a:sym typeface="Dosis Medium"/>
            </a:endParaRPr>
          </a:p>
          <a:p>
            <a:pPr indent="0" lvl="0" marL="0" rtl="0" algn="l">
              <a:lnSpc>
                <a:spcPct val="135714"/>
              </a:lnSpc>
              <a:spcBef>
                <a:spcPts val="0"/>
              </a:spcBef>
              <a:spcAft>
                <a:spcPts val="0"/>
              </a:spcAft>
              <a:buNone/>
            </a:pPr>
            <a:r>
              <a:t/>
            </a:r>
            <a:endParaRPr sz="1600">
              <a:solidFill>
                <a:schemeClr val="dk1"/>
              </a:solidFill>
              <a:latin typeface="Dosis Medium"/>
              <a:ea typeface="Dosis Medium"/>
              <a:cs typeface="Dosis Medium"/>
              <a:sym typeface="Dosis Medium"/>
            </a:endParaRPr>
          </a:p>
        </p:txBody>
      </p:sp>
      <p:sp>
        <p:nvSpPr>
          <p:cNvPr id="228" name="Google Shape;228;p34"/>
          <p:cNvSpPr txBox="1"/>
          <p:nvPr/>
        </p:nvSpPr>
        <p:spPr>
          <a:xfrm>
            <a:off x="1032375" y="4254900"/>
            <a:ext cx="10281900" cy="765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chemeClr val="dk1"/>
                </a:solidFill>
                <a:latin typeface="Dosis"/>
                <a:ea typeface="Dosis"/>
                <a:cs typeface="Dosis"/>
                <a:sym typeface="Dosis"/>
              </a:rPr>
              <a:t>Exit rate secara langsung terkait dengan bounce rate, karena parameter bagi keduanya adalah ketika visitor meninggalkan website </a:t>
            </a:r>
            <a:r>
              <a:rPr lang="en-US" sz="1600" u="sng">
                <a:solidFill>
                  <a:schemeClr val="hlink"/>
                </a:solidFill>
                <a:latin typeface="Dosis"/>
                <a:ea typeface="Dosis"/>
                <a:cs typeface="Dosis"/>
                <a:sym typeface="Dosis"/>
                <a:hlinkClick r:id="rId5"/>
              </a:rPr>
              <a:t>Reference</a:t>
            </a:r>
            <a:r>
              <a:rPr lang="en-US" sz="1600">
                <a:solidFill>
                  <a:schemeClr val="dk1"/>
                </a:solidFill>
                <a:latin typeface="Dosis"/>
                <a:ea typeface="Dosis"/>
                <a:cs typeface="Dosis"/>
                <a:sym typeface="Dosis"/>
              </a:rPr>
              <a:t>. Benchmark hampir sama dengan bounce rate yang mana dibawah 20% terlalu rendah dan diatas 90% terlalu tinggi.</a:t>
            </a:r>
            <a:endParaRPr sz="1600">
              <a:solidFill>
                <a:schemeClr val="dk1"/>
              </a:solidFill>
              <a:latin typeface="Dosis"/>
              <a:ea typeface="Dosis"/>
              <a:cs typeface="Dosis"/>
              <a:sym typeface="Dosis"/>
            </a:endParaRPr>
          </a:p>
        </p:txBody>
      </p:sp>
      <p:pic>
        <p:nvPicPr>
          <p:cNvPr id="229" name="Google Shape;229;p34"/>
          <p:cNvPicPr preferRelativeResize="0"/>
          <p:nvPr/>
        </p:nvPicPr>
        <p:blipFill>
          <a:blip r:embed="rId6">
            <a:alphaModFix/>
          </a:blip>
          <a:stretch>
            <a:fillRect/>
          </a:stretch>
        </p:blipFill>
        <p:spPr>
          <a:xfrm>
            <a:off x="1041725" y="1516975"/>
            <a:ext cx="4136298" cy="2737925"/>
          </a:xfrm>
          <a:prstGeom prst="rect">
            <a:avLst/>
          </a:prstGeom>
          <a:noFill/>
          <a:ln>
            <a:noFill/>
          </a:ln>
        </p:spPr>
      </p:pic>
      <p:sp>
        <p:nvSpPr>
          <p:cNvPr id="230" name="Google Shape;230;p34"/>
          <p:cNvSpPr txBox="1"/>
          <p:nvPr/>
        </p:nvSpPr>
        <p:spPr>
          <a:xfrm>
            <a:off x="1106125" y="5101175"/>
            <a:ext cx="10566300" cy="13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SzPts val="1100"/>
              <a:buFont typeface="Arial"/>
              <a:buNone/>
            </a:pPr>
            <a:r>
              <a:rPr lang="en-US" sz="1600">
                <a:solidFill>
                  <a:schemeClr val="dk1"/>
                </a:solidFill>
                <a:latin typeface="Dosis"/>
                <a:ea typeface="Dosis"/>
                <a:cs typeface="Dosis"/>
                <a:sym typeface="Dosis"/>
              </a:rPr>
              <a:t>Jumlah pengunjung yang menghasilkan revenue cenderung memiliki exit rate yang lebih rendah dibandingkan yang tidak menghasilkan revenue yang mana sesuai dengan reference dan teori secara umum. Rata-rata dan median exit rate rendah: 2.5-4% , max values nya juga 20%.</a:t>
            </a:r>
            <a:endParaRPr sz="1600">
              <a:solidFill>
                <a:schemeClr val="dk1"/>
              </a:solidFill>
              <a:latin typeface="Dosis"/>
              <a:ea typeface="Dosis"/>
              <a:cs typeface="Dosis"/>
              <a:sym typeface="Dosis"/>
            </a:endParaRPr>
          </a:p>
          <a:p>
            <a:pPr indent="0" lvl="0" marL="0" rtl="0" algn="l">
              <a:lnSpc>
                <a:spcPct val="115000"/>
              </a:lnSpc>
              <a:spcBef>
                <a:spcPts val="600"/>
              </a:spcBef>
              <a:spcAft>
                <a:spcPts val="500"/>
              </a:spcAft>
              <a:buNone/>
            </a:pPr>
            <a:r>
              <a:rPr b="1" lang="en-US" sz="1600">
                <a:solidFill>
                  <a:schemeClr val="dk1"/>
                </a:solidFill>
                <a:latin typeface="Dosis"/>
                <a:ea typeface="Dosis"/>
                <a:cs typeface="Dosis"/>
                <a:sym typeface="Dosis"/>
              </a:rPr>
              <a:t>Rekomendasi </a:t>
            </a:r>
            <a:r>
              <a:rPr lang="en-US" sz="1600">
                <a:solidFill>
                  <a:schemeClr val="dk1"/>
                </a:solidFill>
                <a:latin typeface="Dosis"/>
                <a:ea typeface="Dosis"/>
                <a:cs typeface="Dosis"/>
                <a:sym typeface="Dosis"/>
              </a:rPr>
              <a:t>: lakukan pengecekan apakah analytics setup sudah benar.</a:t>
            </a:r>
            <a:endParaRPr sz="1600">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A picture containing drawing&#10;&#10;Description automatically generated" id="235" name="Google Shape;235;p35"/>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36" name="Google Shape;236;p35"/>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Business Insights</a:t>
            </a:r>
            <a:endParaRPr b="1" i="0" sz="3200" u="none" cap="none" strike="noStrike">
              <a:solidFill>
                <a:srgbClr val="0198A3"/>
              </a:solidFill>
              <a:latin typeface="Montserrat"/>
              <a:ea typeface="Montserrat"/>
              <a:cs typeface="Montserrat"/>
              <a:sym typeface="Montserrat"/>
            </a:endParaRPr>
          </a:p>
        </p:txBody>
      </p:sp>
      <p:sp>
        <p:nvSpPr>
          <p:cNvPr id="237" name="Google Shape;237;p35"/>
          <p:cNvSpPr txBox="1"/>
          <p:nvPr/>
        </p:nvSpPr>
        <p:spPr>
          <a:xfrm>
            <a:off x="1041720" y="839117"/>
            <a:ext cx="7352400" cy="477000"/>
          </a:xfrm>
          <a:prstGeom prst="rect">
            <a:avLst/>
          </a:prstGeom>
          <a:noFill/>
          <a:ln>
            <a:noFill/>
          </a:ln>
        </p:spPr>
        <p:txBody>
          <a:bodyPr anchorCtr="0" anchor="t" bIns="45700" lIns="91425" spcFirstLastPara="1" rIns="91425" wrap="square" tIns="45700">
            <a:spAutoFit/>
          </a:bodyPr>
          <a:lstStyle/>
          <a:p>
            <a:pPr indent="0" lvl="0" marL="0" rtl="0" algn="l">
              <a:lnSpc>
                <a:spcPct val="103125"/>
              </a:lnSpc>
              <a:spcBef>
                <a:spcPts val="0"/>
              </a:spcBef>
              <a:spcAft>
                <a:spcPts val="0"/>
              </a:spcAft>
              <a:buNone/>
            </a:pPr>
            <a:r>
              <a:rPr b="1" lang="en-US" sz="2500">
                <a:solidFill>
                  <a:srgbClr val="0198A3"/>
                </a:solidFill>
                <a:latin typeface="Montserrat"/>
                <a:ea typeface="Montserrat"/>
                <a:cs typeface="Montserrat"/>
                <a:sym typeface="Montserrat"/>
              </a:rPr>
              <a:t>Product Related</a:t>
            </a:r>
            <a:endParaRPr b="1" sz="2500">
              <a:solidFill>
                <a:srgbClr val="0198A3"/>
              </a:solidFill>
              <a:latin typeface="Montserrat"/>
              <a:ea typeface="Montserrat"/>
              <a:cs typeface="Montserrat"/>
              <a:sym typeface="Montserrat"/>
            </a:endParaRPr>
          </a:p>
        </p:txBody>
      </p:sp>
      <p:sp>
        <p:nvSpPr>
          <p:cNvPr id="238" name="Google Shape;238;p35"/>
          <p:cNvSpPr txBox="1"/>
          <p:nvPr/>
        </p:nvSpPr>
        <p:spPr>
          <a:xfrm>
            <a:off x="5771175" y="1135975"/>
            <a:ext cx="5646600" cy="2436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chemeClr val="dk1"/>
                </a:solidFill>
                <a:latin typeface="Dosis"/>
                <a:ea typeface="Dosis"/>
                <a:cs typeface="Dosis"/>
                <a:sym typeface="Dosis"/>
              </a:rPr>
              <a:t>Secara general, visitor yang mengunjungi pages bertipe product related memiliki intensi membeli yang lebih tinggi atau sedang dalam tahap membuat decision untuk membeli. Product page yang menghasilkan hanya sedikit revenue dapat mengindikasikan bahwa product page tersebut tidak mendemonstrasikan produk dengan baik atau secara interface juga tidak cukup membuat user betah dipage tersebut. </a:t>
            </a:r>
            <a:r>
              <a:rPr lang="en-US" sz="1600" u="sng">
                <a:solidFill>
                  <a:schemeClr val="hlink"/>
                </a:solidFill>
                <a:latin typeface="Dosis"/>
                <a:ea typeface="Dosis"/>
                <a:cs typeface="Dosis"/>
                <a:sym typeface="Dosis"/>
                <a:hlinkClick r:id="rId4"/>
              </a:rPr>
              <a:t>Reference</a:t>
            </a:r>
            <a:endParaRPr sz="1600">
              <a:solidFill>
                <a:schemeClr val="dk1"/>
              </a:solidFill>
              <a:latin typeface="Dosis"/>
              <a:ea typeface="Dosis"/>
              <a:cs typeface="Dosis"/>
              <a:sym typeface="Dosis"/>
            </a:endParaRPr>
          </a:p>
        </p:txBody>
      </p:sp>
      <p:sp>
        <p:nvSpPr>
          <p:cNvPr id="239" name="Google Shape;239;p35"/>
          <p:cNvSpPr txBox="1"/>
          <p:nvPr/>
        </p:nvSpPr>
        <p:spPr>
          <a:xfrm>
            <a:off x="1032375" y="4254900"/>
            <a:ext cx="10281900" cy="2436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chemeClr val="dk1"/>
                </a:solidFill>
                <a:latin typeface="Dosis"/>
                <a:ea typeface="Dosis"/>
                <a:cs typeface="Dosis"/>
                <a:sym typeface="Dosis"/>
              </a:rPr>
              <a:t>Diantara semua jenis page (product page, administrative, informational), product page adalah yang jumlahnya paling banyak dan paling lama dikunjungi oleh visitor. (90% dari total kunjungan dan durasi kunjungan semua page).</a:t>
            </a:r>
            <a:endParaRPr sz="1600">
              <a:solidFill>
                <a:schemeClr val="dk1"/>
              </a:solidFill>
              <a:latin typeface="Dosis"/>
              <a:ea typeface="Dosis"/>
              <a:cs typeface="Dosis"/>
              <a:sym typeface="Dosis"/>
            </a:endParaRPr>
          </a:p>
          <a:p>
            <a:pPr indent="0" lvl="0" marL="0" rtl="0" algn="l">
              <a:lnSpc>
                <a:spcPct val="135714"/>
              </a:lnSpc>
              <a:spcBef>
                <a:spcPts val="0"/>
              </a:spcBef>
              <a:spcAft>
                <a:spcPts val="0"/>
              </a:spcAft>
              <a:buNone/>
            </a:pPr>
            <a:r>
              <a:rPr lang="en-US" sz="1600">
                <a:solidFill>
                  <a:schemeClr val="dk1"/>
                </a:solidFill>
                <a:latin typeface="Dosis"/>
                <a:ea typeface="Dosis"/>
                <a:cs typeface="Dosis"/>
                <a:sym typeface="Dosis"/>
              </a:rPr>
              <a:t>Bila dilihat pun dari seluruh transaksi dengan revenue, sebagian besar adalah berasal dari visit ke product page.</a:t>
            </a:r>
            <a:endParaRPr sz="1600">
              <a:solidFill>
                <a:schemeClr val="dk1"/>
              </a:solidFill>
              <a:latin typeface="Dosis"/>
              <a:ea typeface="Dosis"/>
              <a:cs typeface="Dosis"/>
              <a:sym typeface="Dosis"/>
            </a:endParaRPr>
          </a:p>
          <a:p>
            <a:pPr indent="0" lvl="0" marL="0" rtl="0" algn="l">
              <a:lnSpc>
                <a:spcPct val="135714"/>
              </a:lnSpc>
              <a:spcBef>
                <a:spcPts val="0"/>
              </a:spcBef>
              <a:spcAft>
                <a:spcPts val="0"/>
              </a:spcAft>
              <a:buNone/>
            </a:pPr>
            <a:r>
              <a:rPr lang="en-US" sz="1600">
                <a:solidFill>
                  <a:schemeClr val="dk1"/>
                </a:solidFill>
                <a:latin typeface="Dosis"/>
                <a:ea typeface="Dosis"/>
                <a:cs typeface="Dosis"/>
                <a:sym typeface="Dosis"/>
              </a:rPr>
              <a:t>Tetapi 90% total kunjungan page dibandingkan dengan 15% sesi yang menghasilkan conversion, terbilang rendah.</a:t>
            </a:r>
            <a:endParaRPr sz="1600">
              <a:solidFill>
                <a:schemeClr val="dk1"/>
              </a:solidFill>
              <a:latin typeface="Dosis"/>
              <a:ea typeface="Dosis"/>
              <a:cs typeface="Dosis"/>
              <a:sym typeface="Dosis"/>
            </a:endParaRPr>
          </a:p>
          <a:p>
            <a:pPr indent="0" lvl="0" marL="0" rtl="0" algn="l">
              <a:lnSpc>
                <a:spcPct val="135714"/>
              </a:lnSpc>
              <a:spcBef>
                <a:spcPts val="0"/>
              </a:spcBef>
              <a:spcAft>
                <a:spcPts val="0"/>
              </a:spcAft>
              <a:buNone/>
            </a:pPr>
            <a:r>
              <a:t/>
            </a:r>
            <a:endParaRPr sz="1600">
              <a:solidFill>
                <a:schemeClr val="dk1"/>
              </a:solidFill>
              <a:latin typeface="Dosis"/>
              <a:ea typeface="Dosis"/>
              <a:cs typeface="Dosis"/>
              <a:sym typeface="Dosis"/>
            </a:endParaRPr>
          </a:p>
          <a:p>
            <a:pPr indent="0" lvl="0" marL="0" rtl="0" algn="l">
              <a:lnSpc>
                <a:spcPct val="135714"/>
              </a:lnSpc>
              <a:spcBef>
                <a:spcPts val="0"/>
              </a:spcBef>
              <a:spcAft>
                <a:spcPts val="0"/>
              </a:spcAft>
              <a:buNone/>
            </a:pPr>
            <a:r>
              <a:rPr b="1" lang="en-US" sz="1600">
                <a:solidFill>
                  <a:schemeClr val="dk1"/>
                </a:solidFill>
                <a:latin typeface="Dosis"/>
                <a:ea typeface="Dosis"/>
                <a:cs typeface="Dosis"/>
                <a:sym typeface="Dosis"/>
              </a:rPr>
              <a:t>Rekomendasi</a:t>
            </a:r>
            <a:r>
              <a:rPr lang="en-US" sz="1600">
                <a:solidFill>
                  <a:schemeClr val="dk1"/>
                </a:solidFill>
                <a:latin typeface="Dosis"/>
                <a:ea typeface="Dosis"/>
                <a:cs typeface="Dosis"/>
                <a:sym typeface="Dosis"/>
              </a:rPr>
              <a:t> : Lakukan pengecekan terhadap product related page dari segi interface, kemudahan akses, kejelasan informasi dan demonstrasi produk, dll. Apakah high product page visit tapi low conversion disebabkan oleh hal-hal tersebut.</a:t>
            </a:r>
            <a:endParaRPr sz="1600">
              <a:solidFill>
                <a:schemeClr val="dk1"/>
              </a:solidFill>
              <a:latin typeface="Dosis"/>
              <a:ea typeface="Dosis"/>
              <a:cs typeface="Dosis"/>
              <a:sym typeface="Dosis"/>
            </a:endParaRPr>
          </a:p>
        </p:txBody>
      </p:sp>
      <p:pic>
        <p:nvPicPr>
          <p:cNvPr id="240" name="Google Shape;240;p35"/>
          <p:cNvPicPr preferRelativeResize="0"/>
          <p:nvPr/>
        </p:nvPicPr>
        <p:blipFill>
          <a:blip r:embed="rId5">
            <a:alphaModFix/>
          </a:blip>
          <a:stretch>
            <a:fillRect/>
          </a:stretch>
        </p:blipFill>
        <p:spPr>
          <a:xfrm>
            <a:off x="1106125" y="1316124"/>
            <a:ext cx="4431830" cy="2938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A picture containing drawing&#10;&#10;Description automatically generated" id="245" name="Google Shape;245;p36"/>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246" name="Google Shape;246;p36"/>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Business Insights</a:t>
            </a:r>
            <a:endParaRPr b="1" i="0" sz="3200" u="none" cap="none" strike="noStrike">
              <a:solidFill>
                <a:srgbClr val="0198A3"/>
              </a:solidFill>
              <a:latin typeface="Montserrat"/>
              <a:ea typeface="Montserrat"/>
              <a:cs typeface="Montserrat"/>
              <a:sym typeface="Montserrat"/>
            </a:endParaRPr>
          </a:p>
        </p:txBody>
      </p:sp>
      <p:sp>
        <p:nvSpPr>
          <p:cNvPr id="247" name="Google Shape;247;p36"/>
          <p:cNvSpPr txBox="1"/>
          <p:nvPr/>
        </p:nvSpPr>
        <p:spPr>
          <a:xfrm>
            <a:off x="1041720" y="839117"/>
            <a:ext cx="7352400" cy="477000"/>
          </a:xfrm>
          <a:prstGeom prst="rect">
            <a:avLst/>
          </a:prstGeom>
          <a:noFill/>
          <a:ln>
            <a:noFill/>
          </a:ln>
        </p:spPr>
        <p:txBody>
          <a:bodyPr anchorCtr="0" anchor="t" bIns="45700" lIns="91425" spcFirstLastPara="1" rIns="91425" wrap="square" tIns="45700">
            <a:spAutoFit/>
          </a:bodyPr>
          <a:lstStyle/>
          <a:p>
            <a:pPr indent="0" lvl="0" marL="0" rtl="0" algn="l">
              <a:lnSpc>
                <a:spcPct val="103125"/>
              </a:lnSpc>
              <a:spcBef>
                <a:spcPts val="0"/>
              </a:spcBef>
              <a:spcAft>
                <a:spcPts val="0"/>
              </a:spcAft>
              <a:buNone/>
            </a:pPr>
            <a:r>
              <a:rPr b="1" lang="en-US" sz="2500">
                <a:solidFill>
                  <a:srgbClr val="0198A3"/>
                </a:solidFill>
                <a:latin typeface="Montserrat"/>
                <a:ea typeface="Montserrat"/>
                <a:cs typeface="Montserrat"/>
                <a:sym typeface="Montserrat"/>
              </a:rPr>
              <a:t>Page Values</a:t>
            </a:r>
            <a:endParaRPr b="1" sz="2500">
              <a:solidFill>
                <a:srgbClr val="0198A3"/>
              </a:solidFill>
              <a:latin typeface="Montserrat"/>
              <a:ea typeface="Montserrat"/>
              <a:cs typeface="Montserrat"/>
              <a:sym typeface="Montserrat"/>
            </a:endParaRPr>
          </a:p>
        </p:txBody>
      </p:sp>
      <p:sp>
        <p:nvSpPr>
          <p:cNvPr id="248" name="Google Shape;248;p36"/>
          <p:cNvSpPr txBox="1"/>
          <p:nvPr/>
        </p:nvSpPr>
        <p:spPr>
          <a:xfrm>
            <a:off x="5771175" y="1135975"/>
            <a:ext cx="5646600" cy="2436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600">
                <a:solidFill>
                  <a:schemeClr val="dk1"/>
                </a:solidFill>
                <a:latin typeface="Dosis"/>
                <a:ea typeface="Dosis"/>
                <a:cs typeface="Dosis"/>
                <a:sym typeface="Dosis"/>
              </a:rPr>
              <a:t>Nilai page value yang tinggi menunjukkan page mana yang lebih attractive dimata visitor, dengan mengetahui page yang memiliki high value tinggi, kita bisa memusatkan page tersebut untuk generate lebih banyak revenue (reference). Sesi yang menghasilkan pendapatan cenderung memiliki page value yang lebih tinggi dibandingkan yang tidak menghasilkan revenue yang mana sesuai dengan reference dan teori secara umum. </a:t>
            </a:r>
            <a:r>
              <a:rPr lang="en-US" sz="1600" u="sng">
                <a:solidFill>
                  <a:schemeClr val="hlink"/>
                </a:solidFill>
                <a:latin typeface="Dosis"/>
                <a:ea typeface="Dosis"/>
                <a:cs typeface="Dosis"/>
                <a:sym typeface="Dosis"/>
                <a:hlinkClick r:id="rId4"/>
              </a:rPr>
              <a:t>Reference</a:t>
            </a:r>
            <a:endParaRPr sz="1600">
              <a:solidFill>
                <a:schemeClr val="dk1"/>
              </a:solidFill>
              <a:latin typeface="Dosis"/>
              <a:ea typeface="Dosis"/>
              <a:cs typeface="Dosis"/>
              <a:sym typeface="Dosis"/>
            </a:endParaRPr>
          </a:p>
        </p:txBody>
      </p:sp>
      <p:sp>
        <p:nvSpPr>
          <p:cNvPr id="249" name="Google Shape;249;p36"/>
          <p:cNvSpPr txBox="1"/>
          <p:nvPr/>
        </p:nvSpPr>
        <p:spPr>
          <a:xfrm>
            <a:off x="1032375" y="4559700"/>
            <a:ext cx="10281900" cy="107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sz="1600">
                <a:solidFill>
                  <a:schemeClr val="dk1"/>
                </a:solidFill>
                <a:latin typeface="Dosis"/>
                <a:ea typeface="Dosis"/>
                <a:cs typeface="Dosis"/>
                <a:sym typeface="Dosis"/>
              </a:rPr>
              <a:t>Apabila dilihat secara keseluruhan, nilai page value sangat skewed. Hampir seluruh nilainya sangat kecil yang apabila dilihat dari statistik deskriptif, hingga 75% data masi bernilai 0 yang berarti banyak sekali page yang tidak cukup ‘menarik’ bagi visitor.</a:t>
            </a:r>
            <a:endParaRPr sz="1600">
              <a:solidFill>
                <a:schemeClr val="dk1"/>
              </a:solidFill>
              <a:latin typeface="Dosis"/>
              <a:ea typeface="Dosis"/>
              <a:cs typeface="Dosis"/>
              <a:sym typeface="Dosis"/>
            </a:endParaRPr>
          </a:p>
          <a:p>
            <a:pPr indent="0" lvl="0" marL="0" rtl="0" algn="l">
              <a:lnSpc>
                <a:spcPct val="115000"/>
              </a:lnSpc>
              <a:spcBef>
                <a:spcPts val="600"/>
              </a:spcBef>
              <a:spcAft>
                <a:spcPts val="500"/>
              </a:spcAft>
              <a:buNone/>
            </a:pPr>
            <a:r>
              <a:rPr b="1" lang="en-US" sz="1600">
                <a:solidFill>
                  <a:schemeClr val="dk1"/>
                </a:solidFill>
                <a:latin typeface="Dosis"/>
                <a:ea typeface="Dosis"/>
                <a:cs typeface="Dosis"/>
                <a:sym typeface="Dosis"/>
              </a:rPr>
              <a:t>Rekomendasi </a:t>
            </a:r>
            <a:r>
              <a:rPr lang="en-US" sz="1600">
                <a:solidFill>
                  <a:schemeClr val="dk1"/>
                </a:solidFill>
                <a:latin typeface="Dosis"/>
                <a:ea typeface="Dosis"/>
                <a:cs typeface="Dosis"/>
                <a:sym typeface="Dosis"/>
              </a:rPr>
              <a:t>: Memperbaiki kualitas konten di website agar lebih menarik.</a:t>
            </a:r>
            <a:endParaRPr sz="1600">
              <a:solidFill>
                <a:schemeClr val="dk1"/>
              </a:solidFill>
              <a:latin typeface="Dosis"/>
              <a:ea typeface="Dosis"/>
              <a:cs typeface="Dosis"/>
              <a:sym typeface="Dosis"/>
            </a:endParaRPr>
          </a:p>
        </p:txBody>
      </p:sp>
      <p:pic>
        <p:nvPicPr>
          <p:cNvPr id="250" name="Google Shape;250;p36"/>
          <p:cNvPicPr preferRelativeResize="0"/>
          <p:nvPr/>
        </p:nvPicPr>
        <p:blipFill>
          <a:blip r:embed="rId5">
            <a:alphaModFix/>
          </a:blip>
          <a:stretch>
            <a:fillRect/>
          </a:stretch>
        </p:blipFill>
        <p:spPr>
          <a:xfrm>
            <a:off x="1106125" y="1316124"/>
            <a:ext cx="4431830" cy="2938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Kontribusi</a:t>
            </a:r>
            <a:endParaRPr/>
          </a:p>
        </p:txBody>
      </p:sp>
      <p:sp>
        <p:nvSpPr>
          <p:cNvPr id="257" name="Google Shape;257;p37"/>
          <p:cNvSpPr txBox="1"/>
          <p:nvPr>
            <p:ph idx="1" type="body"/>
          </p:nvPr>
        </p:nvSpPr>
        <p:spPr>
          <a:xfrm>
            <a:off x="595375"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chemeClr val="dk1"/>
              </a:buClr>
              <a:buFont typeface="Arial"/>
              <a:buNone/>
            </a:pPr>
            <a:r>
              <a:rPr b="1" lang="en-US" sz="2000">
                <a:latin typeface="Dosis"/>
                <a:ea typeface="Dosis"/>
                <a:cs typeface="Dosis"/>
                <a:sym typeface="Dosis"/>
              </a:rPr>
              <a:t>Pembagian tugas di stage 1: Seluruh anggota melakukan EDA, tapi masing-masing dengan feature yang berbeda.</a:t>
            </a:r>
            <a:endParaRPr sz="2000">
              <a:latin typeface="Arial"/>
              <a:ea typeface="Arial"/>
              <a:cs typeface="Arial"/>
              <a:sym typeface="Arial"/>
            </a:endParaRPr>
          </a:p>
          <a:p>
            <a:pPr indent="0" lvl="0" marL="0" rtl="0" algn="l">
              <a:spcBef>
                <a:spcPts val="0"/>
              </a:spcBef>
              <a:spcAft>
                <a:spcPts val="0"/>
              </a:spcAft>
              <a:buClr>
                <a:schemeClr val="dk1"/>
              </a:buClr>
              <a:buFont typeface="Arial"/>
              <a:buNone/>
            </a:pPr>
            <a:r>
              <a:rPr lang="en-US" sz="2000">
                <a:latin typeface="Dosis"/>
                <a:ea typeface="Dosis"/>
                <a:cs typeface="Dosis"/>
                <a:sym typeface="Dosis"/>
              </a:rPr>
              <a:t>Nama: M. Irfan F 🡪 Administrative, Administrative_Duration, Informational, Informational_Duration</a:t>
            </a:r>
            <a:endParaRPr sz="2000">
              <a:latin typeface="Dosis"/>
              <a:ea typeface="Dosis"/>
              <a:cs typeface="Dosis"/>
              <a:sym typeface="Dosis"/>
            </a:endParaRPr>
          </a:p>
          <a:p>
            <a:pPr indent="0" lvl="0" marL="0" rtl="0" algn="l">
              <a:spcBef>
                <a:spcPts val="0"/>
              </a:spcBef>
              <a:spcAft>
                <a:spcPts val="0"/>
              </a:spcAft>
              <a:buClr>
                <a:schemeClr val="dk1"/>
              </a:buClr>
              <a:buFont typeface="Arial"/>
              <a:buNone/>
            </a:pPr>
            <a:r>
              <a:rPr lang="en-US" sz="2000">
                <a:latin typeface="Dosis"/>
                <a:ea typeface="Dosis"/>
                <a:cs typeface="Dosis"/>
                <a:sym typeface="Dosis"/>
              </a:rPr>
              <a:t>Nama: Ramado Dipradelana I 🡪 BounceRates, ExitRates, PageValues</a:t>
            </a:r>
            <a:endParaRPr sz="2000">
              <a:latin typeface="Dosis"/>
              <a:ea typeface="Dosis"/>
              <a:cs typeface="Dosis"/>
              <a:sym typeface="Dosis"/>
            </a:endParaRPr>
          </a:p>
          <a:p>
            <a:pPr indent="0" lvl="0" marL="0" rtl="0" algn="l">
              <a:spcBef>
                <a:spcPts val="0"/>
              </a:spcBef>
              <a:spcAft>
                <a:spcPts val="0"/>
              </a:spcAft>
              <a:buClr>
                <a:schemeClr val="dk1"/>
              </a:buClr>
              <a:buFont typeface="Arial"/>
              <a:buNone/>
            </a:pPr>
            <a:r>
              <a:rPr lang="en-US" sz="2000">
                <a:latin typeface="Dosis"/>
                <a:ea typeface="Dosis"/>
                <a:cs typeface="Dosis"/>
                <a:sym typeface="Dosis"/>
              </a:rPr>
              <a:t>Nama: Ni Putu Tasya 🡪 TrafficType, VisitorType, ProductRelated, ProductRelated_Duration</a:t>
            </a:r>
            <a:endParaRPr sz="2000">
              <a:latin typeface="Dosis"/>
              <a:ea typeface="Dosis"/>
              <a:cs typeface="Dosis"/>
              <a:sym typeface="Dosis"/>
            </a:endParaRPr>
          </a:p>
          <a:p>
            <a:pPr indent="0" lvl="0" marL="0" rtl="0" algn="l">
              <a:spcBef>
                <a:spcPts val="0"/>
              </a:spcBef>
              <a:spcAft>
                <a:spcPts val="0"/>
              </a:spcAft>
              <a:buClr>
                <a:schemeClr val="dk1"/>
              </a:buClr>
              <a:buFont typeface="Arial"/>
              <a:buNone/>
            </a:pPr>
            <a:r>
              <a:rPr lang="en-US" sz="2000">
                <a:latin typeface="Dosis"/>
                <a:ea typeface="Dosis"/>
                <a:cs typeface="Dosis"/>
                <a:sym typeface="Dosis"/>
              </a:rPr>
              <a:t>Nama: Bima Purnomo Sandi 🡪  SpecialDay, Month, Weekend</a:t>
            </a:r>
            <a:endParaRPr sz="2000">
              <a:latin typeface="Arial"/>
              <a:ea typeface="Arial"/>
              <a:cs typeface="Arial"/>
              <a:sym typeface="Arial"/>
            </a:endParaRPr>
          </a:p>
          <a:p>
            <a:pPr indent="0" lvl="0" marL="0" rtl="0" algn="l">
              <a:spcBef>
                <a:spcPts val="0"/>
              </a:spcBef>
              <a:spcAft>
                <a:spcPts val="0"/>
              </a:spcAft>
              <a:buClr>
                <a:schemeClr val="dk1"/>
              </a:buClr>
              <a:buFont typeface="Arial"/>
              <a:buNone/>
            </a:pPr>
            <a:r>
              <a:rPr lang="en-US" sz="2000">
                <a:latin typeface="Dosis"/>
                <a:ea typeface="Dosis"/>
                <a:cs typeface="Dosis"/>
                <a:sym typeface="Dosis"/>
              </a:rPr>
              <a:t>Nama: Deni Indra Permana 🡪 OperatingSystems, Browser, Region</a:t>
            </a:r>
            <a:endParaRPr sz="20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idx="1" type="body"/>
          </p:nvPr>
        </p:nvSpPr>
        <p:spPr>
          <a:xfrm>
            <a:off x="631400" y="1026775"/>
            <a:ext cx="11360700" cy="1323000"/>
          </a:xfrm>
          <a:prstGeom prst="rect">
            <a:avLst/>
          </a:prstGeom>
        </p:spPr>
        <p:txBody>
          <a:bodyPr anchorCtr="0" anchor="t" bIns="121900" lIns="121900" spcFirstLastPara="1" rIns="121900" wrap="square" tIns="121900">
            <a:normAutofit fontScale="92500" lnSpcReduction="20000"/>
          </a:bodyPr>
          <a:lstStyle/>
          <a:p>
            <a:pPr indent="0" lvl="0" marL="0" rtl="0" algn="just">
              <a:spcBef>
                <a:spcPts val="0"/>
              </a:spcBef>
              <a:spcAft>
                <a:spcPts val="0"/>
              </a:spcAft>
              <a:buNone/>
            </a:pPr>
            <a:r>
              <a:rPr lang="en-US"/>
              <a:t>Dari data yang tersedia, secara teori sebenarnya hampir semua variabel bisa memiliki pengaruh terhadap transaksi yang menghasilkan revenue,  even dari operating systemnya pun bisa. Tapi sayangnya beberapa variabel bentuknya masih berupa binary, dan gak ada tabel acuannya (contoh: TrafficType, etc) sehingga tidak bisa semuanya dijadikan insight yang mendetail.</a:t>
            </a:r>
            <a:endParaRPr/>
          </a:p>
        </p:txBody>
      </p:sp>
      <p:sp>
        <p:nvSpPr>
          <p:cNvPr id="264" name="Google Shape;264;p38"/>
          <p:cNvSpPr txBox="1"/>
          <p:nvPr/>
        </p:nvSpPr>
        <p:spPr>
          <a:xfrm>
            <a:off x="631395" y="34876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Business Insights ( Lanjutan )</a:t>
            </a:r>
            <a:endParaRPr b="1" i="0" sz="3200" u="none" cap="none" strike="noStrike">
              <a:solidFill>
                <a:srgbClr val="0198A3"/>
              </a:solidFill>
              <a:latin typeface="Montserrat"/>
              <a:ea typeface="Montserrat"/>
              <a:cs typeface="Montserrat"/>
              <a:sym typeface="Montserrat"/>
            </a:endParaRPr>
          </a:p>
        </p:txBody>
      </p:sp>
      <p:graphicFrame>
        <p:nvGraphicFramePr>
          <p:cNvPr id="265" name="Google Shape;265;p38"/>
          <p:cNvGraphicFramePr/>
          <p:nvPr/>
        </p:nvGraphicFramePr>
        <p:xfrm>
          <a:off x="684375" y="2988965"/>
          <a:ext cx="3000000" cy="3000000"/>
        </p:xfrm>
        <a:graphic>
          <a:graphicData uri="http://schemas.openxmlformats.org/drawingml/2006/table">
            <a:tbl>
              <a:tblPr>
                <a:noFill/>
                <a:tableStyleId>{CB2F4923-1218-43ED-A5D0-3219AB098B7B}</a:tableStyleId>
              </a:tblPr>
              <a:tblGrid>
                <a:gridCol w="5639975"/>
                <a:gridCol w="5481125"/>
              </a:tblGrid>
              <a:tr h="420225">
                <a:tc>
                  <a:txBody>
                    <a:bodyPr/>
                    <a:lstStyle/>
                    <a:p>
                      <a:pPr indent="0" lvl="0" marL="0" rtl="0" algn="ctr">
                        <a:spcBef>
                          <a:spcPts val="0"/>
                        </a:spcBef>
                        <a:spcAft>
                          <a:spcPts val="0"/>
                        </a:spcAft>
                        <a:buNone/>
                      </a:pPr>
                      <a:r>
                        <a:rPr b="1" lang="en-US" sz="1600">
                          <a:solidFill>
                            <a:schemeClr val="lt1"/>
                          </a:solidFill>
                        </a:rPr>
                        <a:t>Teori</a:t>
                      </a:r>
                      <a:endParaRPr b="1" sz="1600">
                        <a:solidFill>
                          <a:schemeClr val="lt1"/>
                        </a:solidFill>
                      </a:endParaRPr>
                    </a:p>
                  </a:txBody>
                  <a:tcPr marT="91425" marB="91425" marR="91425" marL="91425">
                    <a:solidFill>
                      <a:srgbClr val="004E54"/>
                    </a:solidFill>
                  </a:tcPr>
                </a:tc>
                <a:tc>
                  <a:txBody>
                    <a:bodyPr/>
                    <a:lstStyle/>
                    <a:p>
                      <a:pPr indent="0" lvl="0" marL="0" rtl="0" algn="ctr">
                        <a:spcBef>
                          <a:spcPts val="0"/>
                        </a:spcBef>
                        <a:spcAft>
                          <a:spcPts val="0"/>
                        </a:spcAft>
                        <a:buNone/>
                      </a:pPr>
                      <a:r>
                        <a:rPr b="1" lang="en-US" sz="1600">
                          <a:solidFill>
                            <a:schemeClr val="lt1"/>
                          </a:solidFill>
                        </a:rPr>
                        <a:t>Dataset &amp; EDA</a:t>
                      </a:r>
                      <a:endParaRPr b="1" sz="1600">
                        <a:solidFill>
                          <a:schemeClr val="lt1"/>
                        </a:solidFill>
                      </a:endParaRPr>
                    </a:p>
                  </a:txBody>
                  <a:tcPr marT="91425" marB="91425" marR="91425" marL="91425">
                    <a:solidFill>
                      <a:srgbClr val="004E54"/>
                    </a:solidFill>
                  </a:tcPr>
                </a:tc>
              </a:tr>
              <a:tr h="2071175">
                <a:tc>
                  <a:txBody>
                    <a:bodyPr/>
                    <a:lstStyle/>
                    <a:p>
                      <a:pPr indent="0" lvl="0" marL="0" rtl="0" algn="just">
                        <a:spcBef>
                          <a:spcPts val="0"/>
                        </a:spcBef>
                        <a:spcAft>
                          <a:spcPts val="0"/>
                        </a:spcAft>
                        <a:buNone/>
                      </a:pPr>
                      <a:r>
                        <a:rPr lang="en-US"/>
                        <a:t>Bounce rate merupakan salah satu metrics yang menunjukkan seberapa baik performa sebuah ecommerce site. Sehingga bounce rate yang tinggi pada halaman ecommerce, secara umum akan menghasilkan revenue yang sedikit. (</a:t>
                      </a:r>
                      <a:r>
                        <a:rPr lang="en-US" u="sng">
                          <a:solidFill>
                            <a:schemeClr val="hlink"/>
                          </a:solidFill>
                          <a:hlinkClick r:id="rId3"/>
                        </a:rPr>
                        <a:t>reference</a:t>
                      </a:r>
                      <a:r>
                        <a:rPr lang="en-US"/>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solidFill>
                            <a:schemeClr val="dk1"/>
                          </a:solidFill>
                        </a:rPr>
                        <a:t>Untuk ecommerce, bounce rate dibawah 20% atau diatas 90% dapat menjadi tanda bahwa ada hal yang tidak beres. Ketika bounce rate terlalu rendah, bisa saja disebabkan masalah pada analytics setup. Sementara bounce rate yang terlalu tinggi, bisa jadi pertanda bahwa site ecommerce tidak memiliki performance yg baik (</a:t>
                      </a:r>
                      <a:r>
                        <a:rPr lang="en-US" u="sng">
                          <a:solidFill>
                            <a:schemeClr val="hlink"/>
                          </a:solidFill>
                          <a:hlinkClick r:id="rId4"/>
                        </a:rPr>
                        <a:t>reference</a:t>
                      </a:r>
                      <a:r>
                        <a:rPr lang="en-US">
                          <a:solidFill>
                            <a:schemeClr val="dk1"/>
                          </a:solidFill>
                        </a:rPr>
                        <a:t>)</a:t>
                      </a:r>
                      <a:endParaRPr/>
                    </a:p>
                  </a:txBody>
                  <a:tcPr marT="91425" marB="91425" marR="91425" marL="91425"/>
                </a:tc>
                <a:tc>
                  <a:txBody>
                    <a:bodyPr/>
                    <a:lstStyle/>
                    <a:p>
                      <a:pPr indent="0" lvl="0" marL="0" rtl="0" algn="just">
                        <a:spcBef>
                          <a:spcPts val="0"/>
                        </a:spcBef>
                        <a:spcAft>
                          <a:spcPts val="0"/>
                        </a:spcAft>
                        <a:buNone/>
                      </a:pPr>
                      <a:r>
                        <a:rPr lang="en-US"/>
                        <a:t>Sesi yang menghasilkan pendapatan cenderung memiliki bounce rate yang lebih rendah dibandingkan yang tidak menghasilkan revenue. (ini sesuai dengan reference dan teori secara umum)</a:t>
                      </a:r>
                      <a:br>
                        <a:rPr lang="en-US"/>
                      </a:br>
                      <a:br>
                        <a:rPr lang="en-US"/>
                      </a:br>
                      <a:r>
                        <a:rPr lang="en-US"/>
                        <a:t>Namun apabila dilihat secara keseluruhan, rata-rata dan median bounce rate rendah: 0.3% - 2.3% . dan nilai max 20%. Tetapi persentasi transaksi yang melakukan revenue sangat kecil sekitar 15% dari seluruh total sesi.</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US"/>
                        <a:t>Rekomendasi:</a:t>
                      </a:r>
                      <a:r>
                        <a:rPr lang="en-US"/>
                        <a:t> Lakukan pengecekan terhadap analytics setup, apakah ada kesalahan setting sehingga ada bounce rate yang tidak terdeteksi.</a:t>
                      </a:r>
                      <a:endParaRPr/>
                    </a:p>
                  </a:txBody>
                  <a:tcPr marT="91425" marB="91425" marR="91425" marL="91425"/>
                </a:tc>
              </a:tr>
            </a:tbl>
          </a:graphicData>
        </a:graphic>
      </p:graphicFrame>
      <p:sp>
        <p:nvSpPr>
          <p:cNvPr id="266" name="Google Shape;266;p38"/>
          <p:cNvSpPr txBox="1"/>
          <p:nvPr/>
        </p:nvSpPr>
        <p:spPr>
          <a:xfrm>
            <a:off x="803525" y="2349771"/>
            <a:ext cx="7352400" cy="2607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2100">
                <a:solidFill>
                  <a:srgbClr val="0198A3"/>
                </a:solidFill>
                <a:latin typeface="Montserrat"/>
                <a:ea typeface="Montserrat"/>
                <a:cs typeface="Montserrat"/>
                <a:sym typeface="Montserrat"/>
              </a:rPr>
              <a:t>Bounce Rate</a:t>
            </a:r>
            <a:endParaRPr b="1" i="0" sz="21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nvSpPr>
        <p:spPr>
          <a:xfrm>
            <a:off x="631395" y="34876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Business Insights ( Lanjutan )</a:t>
            </a:r>
            <a:endParaRPr b="1" i="0" sz="3200" u="none" cap="none" strike="noStrike">
              <a:solidFill>
                <a:srgbClr val="0198A3"/>
              </a:solidFill>
              <a:latin typeface="Montserrat"/>
              <a:ea typeface="Montserrat"/>
              <a:cs typeface="Montserrat"/>
              <a:sym typeface="Montserrat"/>
            </a:endParaRPr>
          </a:p>
        </p:txBody>
      </p:sp>
      <p:graphicFrame>
        <p:nvGraphicFramePr>
          <p:cNvPr id="273" name="Google Shape;273;p39"/>
          <p:cNvGraphicFramePr/>
          <p:nvPr/>
        </p:nvGraphicFramePr>
        <p:xfrm>
          <a:off x="750575" y="1638540"/>
          <a:ext cx="3000000" cy="3000000"/>
        </p:xfrm>
        <a:graphic>
          <a:graphicData uri="http://schemas.openxmlformats.org/drawingml/2006/table">
            <a:tbl>
              <a:tblPr>
                <a:noFill/>
                <a:tableStyleId>{CB2F4923-1218-43ED-A5D0-3219AB098B7B}</a:tableStyleId>
              </a:tblPr>
              <a:tblGrid>
                <a:gridCol w="5639975"/>
                <a:gridCol w="5481125"/>
              </a:tblGrid>
              <a:tr h="420225">
                <a:tc>
                  <a:txBody>
                    <a:bodyPr/>
                    <a:lstStyle/>
                    <a:p>
                      <a:pPr indent="0" lvl="0" marL="0" rtl="0" algn="ctr">
                        <a:spcBef>
                          <a:spcPts val="0"/>
                        </a:spcBef>
                        <a:spcAft>
                          <a:spcPts val="0"/>
                        </a:spcAft>
                        <a:buNone/>
                      </a:pPr>
                      <a:r>
                        <a:rPr b="1" lang="en-US" sz="1600">
                          <a:solidFill>
                            <a:schemeClr val="lt1"/>
                          </a:solidFill>
                        </a:rPr>
                        <a:t>Teori</a:t>
                      </a:r>
                      <a:endParaRPr b="1" sz="1600">
                        <a:solidFill>
                          <a:schemeClr val="lt1"/>
                        </a:solidFill>
                      </a:endParaRPr>
                    </a:p>
                  </a:txBody>
                  <a:tcPr marT="91425" marB="91425" marR="91425" marL="91425">
                    <a:solidFill>
                      <a:srgbClr val="004E54"/>
                    </a:solidFill>
                  </a:tcPr>
                </a:tc>
                <a:tc>
                  <a:txBody>
                    <a:bodyPr/>
                    <a:lstStyle/>
                    <a:p>
                      <a:pPr indent="0" lvl="0" marL="0" rtl="0" algn="ctr">
                        <a:spcBef>
                          <a:spcPts val="0"/>
                        </a:spcBef>
                        <a:spcAft>
                          <a:spcPts val="0"/>
                        </a:spcAft>
                        <a:buNone/>
                      </a:pPr>
                      <a:r>
                        <a:rPr b="1" lang="en-US" sz="1600">
                          <a:solidFill>
                            <a:schemeClr val="lt1"/>
                          </a:solidFill>
                        </a:rPr>
                        <a:t>Dataset &amp; EDA</a:t>
                      </a:r>
                      <a:endParaRPr b="1" sz="1600">
                        <a:solidFill>
                          <a:schemeClr val="lt1"/>
                        </a:solidFill>
                      </a:endParaRPr>
                    </a:p>
                  </a:txBody>
                  <a:tcPr marT="91425" marB="91425" marR="91425" marL="91425">
                    <a:solidFill>
                      <a:srgbClr val="004E54"/>
                    </a:solidFill>
                  </a:tcPr>
                </a:tc>
              </a:tr>
              <a:tr h="2071175">
                <a:tc>
                  <a:txBody>
                    <a:bodyPr/>
                    <a:lstStyle/>
                    <a:p>
                      <a:pPr indent="0" lvl="0" marL="0" rtl="0" algn="just">
                        <a:spcBef>
                          <a:spcPts val="0"/>
                        </a:spcBef>
                        <a:spcAft>
                          <a:spcPts val="0"/>
                        </a:spcAft>
                        <a:buNone/>
                      </a:pPr>
                      <a:r>
                        <a:rPr lang="en-US"/>
                        <a:t>Secara general, visitor yang mengunjungi pages bertipe product related memiliki intensi membeli yang lebih tinggi atau sedang dalam tahap membuat decision untuk membeli.</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Product page yang yang menghasilkan hanya sedikit transaksi (revenue) dapat mengindikasikan bahwa product page tersebut tidak mendemonstrasikan produk dengan baik atau secara interface juga tidak cukup membuat user betah dipage tersebut. (</a:t>
                      </a:r>
                      <a:r>
                        <a:rPr lang="en-US" u="sng">
                          <a:solidFill>
                            <a:schemeClr val="hlink"/>
                          </a:solidFill>
                          <a:hlinkClick r:id="rId3"/>
                        </a:rPr>
                        <a:t>reference</a:t>
                      </a:r>
                      <a:r>
                        <a:rPr lang="en-US"/>
                        <a:t>)</a:t>
                      </a:r>
                      <a:endParaRPr/>
                    </a:p>
                  </a:txBody>
                  <a:tcPr marT="91425" marB="91425" marR="91425" marL="91425"/>
                </a:tc>
                <a:tc>
                  <a:txBody>
                    <a:bodyPr/>
                    <a:lstStyle/>
                    <a:p>
                      <a:pPr indent="0" lvl="0" marL="0" rtl="0" algn="just">
                        <a:spcBef>
                          <a:spcPts val="0"/>
                        </a:spcBef>
                        <a:spcAft>
                          <a:spcPts val="0"/>
                        </a:spcAft>
                        <a:buNone/>
                      </a:pPr>
                      <a:r>
                        <a:rPr lang="en-US"/>
                        <a:t>Diantara semua jenis page (product page, administrative, informational), product page adalah yang jumlahnya paling banyak dan paling lama dikunjungi oleh visitor. (90% dari total kunjungan dan durasi kunjungan semua page).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Bila dilihat pun dari seluruh transaksi dengan revenue, sebagian besar adalah berasal dari visit ke product page.</a:t>
                      </a:r>
                      <a:endParaRPr/>
                    </a:p>
                    <a:p>
                      <a:pPr indent="0" lvl="0" marL="0" rtl="0" algn="just">
                        <a:spcBef>
                          <a:spcPts val="0"/>
                        </a:spcBef>
                        <a:spcAft>
                          <a:spcPts val="0"/>
                        </a:spcAft>
                        <a:buNone/>
                      </a:pPr>
                      <a:r>
                        <a:rPr lang="en-US"/>
                        <a:t>Tetapi 90% total kunjungan page dibandingkan dengan 15% sesi yang menghasilkan conversion, terbilang rendah.</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US"/>
                        <a:t>Rekomendasi:</a:t>
                      </a:r>
                      <a:r>
                        <a:rPr lang="en-US"/>
                        <a:t> Lakukan pengecekan terhadap product related page dari segi interface, kemudahan akses, kejelasan informasi dan demonstrasi produk, dll. Apakah high product page visit tapi low conversion disebabkan oleh hal-hal tersebut.</a:t>
                      </a:r>
                      <a:endParaRPr/>
                    </a:p>
                  </a:txBody>
                  <a:tcPr marT="91425" marB="91425" marR="91425" marL="91425"/>
                </a:tc>
              </a:tr>
            </a:tbl>
          </a:graphicData>
        </a:graphic>
      </p:graphicFrame>
      <p:sp>
        <p:nvSpPr>
          <p:cNvPr id="274" name="Google Shape;274;p39"/>
          <p:cNvSpPr txBox="1"/>
          <p:nvPr/>
        </p:nvSpPr>
        <p:spPr>
          <a:xfrm>
            <a:off x="856500" y="1025846"/>
            <a:ext cx="7352400" cy="2607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2100">
                <a:solidFill>
                  <a:srgbClr val="0198A3"/>
                </a:solidFill>
                <a:latin typeface="Montserrat"/>
                <a:ea typeface="Montserrat"/>
                <a:cs typeface="Montserrat"/>
                <a:sym typeface="Montserrat"/>
              </a:rPr>
              <a:t>Product Related Page and Revenue</a:t>
            </a:r>
            <a:endParaRPr b="1" i="0" sz="21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nvSpPr>
        <p:spPr>
          <a:xfrm>
            <a:off x="631395" y="34876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Business Insights ( Lanjutan )</a:t>
            </a:r>
            <a:endParaRPr b="1" i="0" sz="3200" u="none" cap="none" strike="noStrike">
              <a:solidFill>
                <a:srgbClr val="0198A3"/>
              </a:solidFill>
              <a:latin typeface="Montserrat"/>
              <a:ea typeface="Montserrat"/>
              <a:cs typeface="Montserrat"/>
              <a:sym typeface="Montserrat"/>
            </a:endParaRPr>
          </a:p>
        </p:txBody>
      </p:sp>
      <p:graphicFrame>
        <p:nvGraphicFramePr>
          <p:cNvPr id="281" name="Google Shape;281;p40"/>
          <p:cNvGraphicFramePr/>
          <p:nvPr/>
        </p:nvGraphicFramePr>
        <p:xfrm>
          <a:off x="750575" y="1638540"/>
          <a:ext cx="3000000" cy="3000000"/>
        </p:xfrm>
        <a:graphic>
          <a:graphicData uri="http://schemas.openxmlformats.org/drawingml/2006/table">
            <a:tbl>
              <a:tblPr>
                <a:noFill/>
                <a:tableStyleId>{CB2F4923-1218-43ED-A5D0-3219AB098B7B}</a:tableStyleId>
              </a:tblPr>
              <a:tblGrid>
                <a:gridCol w="5639975"/>
                <a:gridCol w="5481125"/>
              </a:tblGrid>
              <a:tr h="420225">
                <a:tc>
                  <a:txBody>
                    <a:bodyPr/>
                    <a:lstStyle/>
                    <a:p>
                      <a:pPr indent="0" lvl="0" marL="0" rtl="0" algn="ctr">
                        <a:spcBef>
                          <a:spcPts val="0"/>
                        </a:spcBef>
                        <a:spcAft>
                          <a:spcPts val="0"/>
                        </a:spcAft>
                        <a:buNone/>
                      </a:pPr>
                      <a:r>
                        <a:rPr b="1" lang="en-US" sz="1600">
                          <a:solidFill>
                            <a:schemeClr val="lt1"/>
                          </a:solidFill>
                        </a:rPr>
                        <a:t>Teori</a:t>
                      </a:r>
                      <a:endParaRPr b="1" sz="1600">
                        <a:solidFill>
                          <a:schemeClr val="lt1"/>
                        </a:solidFill>
                      </a:endParaRPr>
                    </a:p>
                  </a:txBody>
                  <a:tcPr marT="91425" marB="91425" marR="91425" marL="91425">
                    <a:solidFill>
                      <a:srgbClr val="004E54"/>
                    </a:solidFill>
                  </a:tcPr>
                </a:tc>
                <a:tc>
                  <a:txBody>
                    <a:bodyPr/>
                    <a:lstStyle/>
                    <a:p>
                      <a:pPr indent="0" lvl="0" marL="0" rtl="0" algn="ctr">
                        <a:spcBef>
                          <a:spcPts val="0"/>
                        </a:spcBef>
                        <a:spcAft>
                          <a:spcPts val="0"/>
                        </a:spcAft>
                        <a:buNone/>
                      </a:pPr>
                      <a:r>
                        <a:rPr b="1" lang="en-US" sz="1600">
                          <a:solidFill>
                            <a:schemeClr val="lt1"/>
                          </a:solidFill>
                        </a:rPr>
                        <a:t>Dataset &amp; EDA</a:t>
                      </a:r>
                      <a:endParaRPr b="1" sz="1600">
                        <a:solidFill>
                          <a:schemeClr val="lt1"/>
                        </a:solidFill>
                      </a:endParaRPr>
                    </a:p>
                  </a:txBody>
                  <a:tcPr marT="91425" marB="91425" marR="91425" marL="91425">
                    <a:solidFill>
                      <a:srgbClr val="004E54"/>
                    </a:solidFill>
                  </a:tcPr>
                </a:tc>
              </a:tr>
              <a:tr h="2071175">
                <a:tc>
                  <a:txBody>
                    <a:bodyPr/>
                    <a:lstStyle/>
                    <a:p>
                      <a:pPr indent="0" lvl="0" marL="0" rtl="0" algn="just">
                        <a:spcBef>
                          <a:spcPts val="0"/>
                        </a:spcBef>
                        <a:spcAft>
                          <a:spcPts val="0"/>
                        </a:spcAft>
                        <a:buNone/>
                      </a:pPr>
                      <a:r>
                        <a:rPr lang="en-US"/>
                        <a:t>Exit Rates adalah persentase ketika visitor keluar dari website kita dari page/halaman tertentu (halaman terakhir sebelum visitor meninggalkan website kita). Exit rate yang tinggi pada sebuah halaman spesifik dapat menjadi pertanda ada yg salah dengan halaman tersebut terutama high exit rate pada halaman check-out atau halaman produk. Tetapi ada pengecualian pada halaman-halaman tertentu, Sebagai contoh pada Thank you Page, setelah transaksi, exit rate tinggi bisa jadi termasuk hal yang normal.   (</a:t>
                      </a:r>
                      <a:r>
                        <a:rPr lang="en-US" u="sng">
                          <a:solidFill>
                            <a:schemeClr val="hlink"/>
                          </a:solidFill>
                          <a:hlinkClick r:id="rId3"/>
                        </a:rPr>
                        <a:t>reference</a:t>
                      </a:r>
                      <a:r>
                        <a:rPr lang="en-US"/>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a:t>Exit rate secara langsung terkait dengan bounce rate, karena parameter bagi keduanya adalah ketika visitor meninggalkan website (</a:t>
                      </a:r>
                      <a:r>
                        <a:rPr lang="en-US" u="sng">
                          <a:solidFill>
                            <a:schemeClr val="hlink"/>
                          </a:solidFill>
                          <a:hlinkClick r:id="rId4"/>
                        </a:rPr>
                        <a:t>reference</a:t>
                      </a:r>
                      <a:r>
                        <a:rPr lang="en-US"/>
                        <a:t>).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US" u="sng">
                          <a:solidFill>
                            <a:schemeClr val="hlink"/>
                          </a:solidFill>
                          <a:hlinkClick r:id="rId5"/>
                        </a:rPr>
                        <a:t>Benchmark</a:t>
                      </a:r>
                      <a:r>
                        <a:rPr lang="en-US"/>
                        <a:t> hampir sama dengan bounce rate 20%-90%</a:t>
                      </a:r>
                      <a:endParaRPr/>
                    </a:p>
                    <a:p>
                      <a:pPr indent="0" lvl="0" marL="0" rtl="0" algn="just">
                        <a:spcBef>
                          <a:spcPts val="0"/>
                        </a:spcBef>
                        <a:spcAft>
                          <a:spcPts val="0"/>
                        </a:spcAft>
                        <a:buNone/>
                      </a:pPr>
                      <a:r>
                        <a:rPr lang="en-US"/>
                        <a:t>Dibawah 20% terlalu rendah, 90% terlalu tinggi</a:t>
                      </a:r>
                      <a:endParaRPr/>
                    </a:p>
                    <a:p>
                      <a:pPr indent="0" lvl="0" marL="0" rtl="0" algn="just">
                        <a:spcBef>
                          <a:spcPts val="0"/>
                        </a:spcBef>
                        <a:spcAft>
                          <a:spcPts val="0"/>
                        </a:spcAft>
                        <a:buNone/>
                      </a:pPr>
                      <a:r>
                        <a:t/>
                      </a:r>
                      <a:endParaRPr/>
                    </a:p>
                  </a:txBody>
                  <a:tcPr marT="91425" marB="91425" marR="91425" marL="91425"/>
                </a:tc>
                <a:tc>
                  <a:txBody>
                    <a:bodyPr/>
                    <a:lstStyle/>
                    <a:p>
                      <a:pPr indent="0" lvl="0" marL="0" rtl="0" algn="just">
                        <a:spcBef>
                          <a:spcPts val="0"/>
                        </a:spcBef>
                        <a:spcAft>
                          <a:spcPts val="0"/>
                        </a:spcAft>
                        <a:buNone/>
                      </a:pPr>
                      <a:r>
                        <a:rPr lang="en-US">
                          <a:solidFill>
                            <a:schemeClr val="dk1"/>
                          </a:solidFill>
                        </a:rPr>
                        <a:t>Sesi yang menghasilkan pendapatan cenderung memiliki exit rate yang lebih rendah dibandingkan yang tidak menghasilkan revenue. (ini sesuai dengan reference dan teori secara umum)</a:t>
                      </a:r>
                      <a:br>
                        <a:rPr lang="en-US">
                          <a:solidFill>
                            <a:schemeClr val="dk1"/>
                          </a:solidFill>
                        </a:rPr>
                      </a:b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b="1" lang="en-US"/>
                        <a:t>Rekomendasi:</a:t>
                      </a:r>
                      <a:r>
                        <a:rPr lang="en-US"/>
                        <a:t> </a:t>
                      </a:r>
                      <a:endParaRPr/>
                    </a:p>
                    <a:p>
                      <a:pPr indent="-317500" lvl="0" marL="457200" rtl="0" algn="just">
                        <a:spcBef>
                          <a:spcPts val="0"/>
                        </a:spcBef>
                        <a:spcAft>
                          <a:spcPts val="0"/>
                        </a:spcAft>
                        <a:buSzPts val="1400"/>
                        <a:buChar char="-"/>
                      </a:pPr>
                      <a:r>
                        <a:rPr lang="en-US">
                          <a:solidFill>
                            <a:schemeClr val="dk1"/>
                          </a:solidFill>
                        </a:rPr>
                        <a:t>Rata-rata dan median exit rate rendah: 2.5% - 4% , max values nya juga 20%. lakukan pengecekan apakah analytics setup sudah benar.</a:t>
                      </a:r>
                      <a:endParaRPr>
                        <a:solidFill>
                          <a:schemeClr val="dk1"/>
                        </a:solidFill>
                      </a:endParaRPr>
                    </a:p>
                  </a:txBody>
                  <a:tcPr marT="91425" marB="91425" marR="91425" marL="91425"/>
                </a:tc>
              </a:tr>
            </a:tbl>
          </a:graphicData>
        </a:graphic>
      </p:graphicFrame>
      <p:sp>
        <p:nvSpPr>
          <p:cNvPr id="282" name="Google Shape;282;p40"/>
          <p:cNvSpPr txBox="1"/>
          <p:nvPr/>
        </p:nvSpPr>
        <p:spPr>
          <a:xfrm>
            <a:off x="856500" y="1025846"/>
            <a:ext cx="7352400" cy="2607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2100">
                <a:solidFill>
                  <a:srgbClr val="0198A3"/>
                </a:solidFill>
                <a:latin typeface="Montserrat"/>
                <a:ea typeface="Montserrat"/>
                <a:cs typeface="Montserrat"/>
                <a:sym typeface="Montserrat"/>
              </a:rPr>
              <a:t>Exit Rates</a:t>
            </a:r>
            <a:endParaRPr b="1" i="0" sz="21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nvSpPr>
        <p:spPr>
          <a:xfrm>
            <a:off x="631395" y="348767"/>
            <a:ext cx="7352400" cy="5154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Business Insights ( Lanjutan )</a:t>
            </a:r>
            <a:endParaRPr b="1" i="0" sz="3200" u="none" cap="none" strike="noStrike">
              <a:solidFill>
                <a:srgbClr val="0198A3"/>
              </a:solidFill>
              <a:latin typeface="Montserrat"/>
              <a:ea typeface="Montserrat"/>
              <a:cs typeface="Montserrat"/>
              <a:sym typeface="Montserrat"/>
            </a:endParaRPr>
          </a:p>
        </p:txBody>
      </p:sp>
      <p:graphicFrame>
        <p:nvGraphicFramePr>
          <p:cNvPr id="289" name="Google Shape;289;p41"/>
          <p:cNvGraphicFramePr/>
          <p:nvPr/>
        </p:nvGraphicFramePr>
        <p:xfrm>
          <a:off x="750575" y="1638540"/>
          <a:ext cx="3000000" cy="3000000"/>
        </p:xfrm>
        <a:graphic>
          <a:graphicData uri="http://schemas.openxmlformats.org/drawingml/2006/table">
            <a:tbl>
              <a:tblPr>
                <a:noFill/>
                <a:tableStyleId>{CB2F4923-1218-43ED-A5D0-3219AB098B7B}</a:tableStyleId>
              </a:tblPr>
              <a:tblGrid>
                <a:gridCol w="5639975"/>
                <a:gridCol w="5481125"/>
              </a:tblGrid>
              <a:tr h="420225">
                <a:tc>
                  <a:txBody>
                    <a:bodyPr/>
                    <a:lstStyle/>
                    <a:p>
                      <a:pPr indent="0" lvl="0" marL="0" rtl="0" algn="ctr">
                        <a:spcBef>
                          <a:spcPts val="0"/>
                        </a:spcBef>
                        <a:spcAft>
                          <a:spcPts val="0"/>
                        </a:spcAft>
                        <a:buNone/>
                      </a:pPr>
                      <a:r>
                        <a:rPr b="1" lang="en-US" sz="1600">
                          <a:solidFill>
                            <a:schemeClr val="lt1"/>
                          </a:solidFill>
                        </a:rPr>
                        <a:t>Teori</a:t>
                      </a:r>
                      <a:endParaRPr b="1" sz="1600">
                        <a:solidFill>
                          <a:schemeClr val="lt1"/>
                        </a:solidFill>
                      </a:endParaRPr>
                    </a:p>
                  </a:txBody>
                  <a:tcPr marT="91425" marB="91425" marR="91425" marL="91425">
                    <a:solidFill>
                      <a:srgbClr val="004E54"/>
                    </a:solidFill>
                  </a:tcPr>
                </a:tc>
                <a:tc>
                  <a:txBody>
                    <a:bodyPr/>
                    <a:lstStyle/>
                    <a:p>
                      <a:pPr indent="0" lvl="0" marL="0" rtl="0" algn="ctr">
                        <a:spcBef>
                          <a:spcPts val="0"/>
                        </a:spcBef>
                        <a:spcAft>
                          <a:spcPts val="0"/>
                        </a:spcAft>
                        <a:buNone/>
                      </a:pPr>
                      <a:r>
                        <a:rPr b="1" lang="en-US" sz="1600">
                          <a:solidFill>
                            <a:schemeClr val="lt1"/>
                          </a:solidFill>
                        </a:rPr>
                        <a:t>Dataset &amp; EDA</a:t>
                      </a:r>
                      <a:endParaRPr b="1" sz="1600">
                        <a:solidFill>
                          <a:schemeClr val="lt1"/>
                        </a:solidFill>
                      </a:endParaRPr>
                    </a:p>
                  </a:txBody>
                  <a:tcPr marT="91425" marB="91425" marR="91425" marL="91425">
                    <a:solidFill>
                      <a:srgbClr val="004E54"/>
                    </a:solidFill>
                  </a:tcPr>
                </a:tc>
              </a:tr>
              <a:tr h="2071175">
                <a:tc>
                  <a:txBody>
                    <a:bodyPr/>
                    <a:lstStyle/>
                    <a:p>
                      <a:pPr indent="0" lvl="0" marL="0" rtl="0" algn="just">
                        <a:spcBef>
                          <a:spcPts val="0"/>
                        </a:spcBef>
                        <a:spcAft>
                          <a:spcPts val="0"/>
                        </a:spcAft>
                        <a:buNone/>
                      </a:pPr>
                      <a:r>
                        <a:rPr lang="en-US"/>
                        <a:t>Nilai page value yang tinggi menunjukkan page mana yang lebih attractive dimata visitor, dengan mengetahui page yang memiliki high value tinggi, kita bisa memusatkan page tersebut untuk generate lebih banyak revenue. (</a:t>
                      </a:r>
                      <a:r>
                        <a:rPr lang="en-US" u="sng">
                          <a:solidFill>
                            <a:schemeClr val="hlink"/>
                          </a:solidFill>
                          <a:hlinkClick r:id="rId3"/>
                        </a:rPr>
                        <a:t>reference</a:t>
                      </a:r>
                      <a:r>
                        <a:rPr lang="en-US"/>
                        <a:t>)</a:t>
                      </a:r>
                      <a:endParaRPr/>
                    </a:p>
                  </a:txBody>
                  <a:tcPr marT="91425" marB="91425" marR="91425" marL="91425"/>
                </a:tc>
                <a:tc>
                  <a:txBody>
                    <a:bodyPr/>
                    <a:lstStyle/>
                    <a:p>
                      <a:pPr indent="0" lvl="0" marL="0" rtl="0" algn="just">
                        <a:spcBef>
                          <a:spcPts val="0"/>
                        </a:spcBef>
                        <a:spcAft>
                          <a:spcPts val="0"/>
                        </a:spcAft>
                        <a:buNone/>
                      </a:pPr>
                      <a:r>
                        <a:rPr lang="en-US">
                          <a:solidFill>
                            <a:schemeClr val="dk1"/>
                          </a:solidFill>
                        </a:rPr>
                        <a:t>Sesi yang menghasilkan pendapatan cenderung memiliki page value yang lebih tinggi dibandingkan yang tidak menghasilkan revenue. (ini sesuai dengan reference dan teori secara umum)</a:t>
                      </a:r>
                      <a:br>
                        <a:rPr lang="en-US">
                          <a:solidFill>
                            <a:schemeClr val="dk1"/>
                          </a:solidFill>
                        </a:rPr>
                      </a:br>
                      <a:endParaRPr>
                        <a:solidFill>
                          <a:schemeClr val="dk1"/>
                        </a:solidFill>
                      </a:endParaRPr>
                    </a:p>
                    <a:p>
                      <a:pPr indent="0" lvl="0" marL="0" rtl="0" algn="just">
                        <a:spcBef>
                          <a:spcPts val="0"/>
                        </a:spcBef>
                        <a:spcAft>
                          <a:spcPts val="0"/>
                        </a:spcAft>
                        <a:buNone/>
                      </a:pPr>
                      <a:r>
                        <a:rPr lang="en-US">
                          <a:solidFill>
                            <a:schemeClr val="dk1"/>
                          </a:solidFill>
                        </a:rPr>
                        <a:t>Apabila dilihat secara keseluruhan, nilai page value sangat skewed. Mostly nilainya sangat kecil (apabila dilihat dari statistik deskriptif, Q1-Q3 nya 0) yang berarti banyak sekali page yang tidak cukup ‘menarik’ bagi visitor.</a:t>
                      </a:r>
                      <a:endParaRPr>
                        <a:solidFill>
                          <a:schemeClr val="dk1"/>
                        </a:solidFill>
                      </a:endParaRPr>
                    </a:p>
                  </a:txBody>
                  <a:tcPr marT="91425" marB="91425" marR="91425" marL="91425"/>
                </a:tc>
              </a:tr>
            </a:tbl>
          </a:graphicData>
        </a:graphic>
      </p:graphicFrame>
      <p:sp>
        <p:nvSpPr>
          <p:cNvPr id="290" name="Google Shape;290;p41"/>
          <p:cNvSpPr txBox="1"/>
          <p:nvPr/>
        </p:nvSpPr>
        <p:spPr>
          <a:xfrm>
            <a:off x="856500" y="1025846"/>
            <a:ext cx="7352400" cy="260700"/>
          </a:xfrm>
          <a:prstGeom prst="rect">
            <a:avLst/>
          </a:prstGeom>
          <a:noFill/>
          <a:ln>
            <a:noFill/>
          </a:ln>
        </p:spPr>
        <p:txBody>
          <a:bodyPr anchorCtr="0" anchor="t" bIns="45700" lIns="91425" spcFirstLastPara="1" rIns="91425" wrap="square" tIns="45700">
            <a:noAutofit/>
          </a:bodyPr>
          <a:lstStyle/>
          <a:p>
            <a:pPr indent="0" lvl="0" marL="0" marR="0" rtl="0" algn="l">
              <a:lnSpc>
                <a:spcPct val="103125"/>
              </a:lnSpc>
              <a:spcBef>
                <a:spcPts val="0"/>
              </a:spcBef>
              <a:spcAft>
                <a:spcPts val="0"/>
              </a:spcAft>
              <a:buClr>
                <a:srgbClr val="000000"/>
              </a:buClr>
              <a:buSzPts val="3200"/>
              <a:buFont typeface="Arial"/>
              <a:buNone/>
            </a:pPr>
            <a:r>
              <a:rPr b="1" lang="en-US" sz="2100">
                <a:solidFill>
                  <a:srgbClr val="0198A3"/>
                </a:solidFill>
                <a:latin typeface="Montserrat"/>
                <a:ea typeface="Montserrat"/>
                <a:cs typeface="Montserrat"/>
                <a:sym typeface="Montserrat"/>
              </a:rPr>
              <a:t>Page Values</a:t>
            </a:r>
            <a:endParaRPr b="1" i="0" sz="2100" u="none" cap="none" strike="noStrike">
              <a:solidFill>
                <a:srgbClr val="0198A3"/>
              </a:solidFill>
              <a:latin typeface="Montserrat"/>
              <a:ea typeface="Montserrat"/>
              <a:cs typeface="Montserrat"/>
              <a:sym typeface="Montserrat"/>
            </a:endParaRPr>
          </a:p>
        </p:txBody>
      </p:sp>
      <p:pic>
        <p:nvPicPr>
          <p:cNvPr id="291" name="Google Shape;291;p41"/>
          <p:cNvPicPr preferRelativeResize="0"/>
          <p:nvPr/>
        </p:nvPicPr>
        <p:blipFill>
          <a:blip r:embed="rId4">
            <a:alphaModFix/>
          </a:blip>
          <a:stretch>
            <a:fillRect/>
          </a:stretch>
        </p:blipFill>
        <p:spPr>
          <a:xfrm>
            <a:off x="1550775" y="4375540"/>
            <a:ext cx="8591550" cy="571500"/>
          </a:xfrm>
          <a:prstGeom prst="rect">
            <a:avLst/>
          </a:prstGeom>
          <a:noFill/>
          <a:ln>
            <a:noFill/>
          </a:ln>
        </p:spPr>
      </p:pic>
      <p:pic>
        <p:nvPicPr>
          <p:cNvPr id="292" name="Google Shape;292;p41"/>
          <p:cNvPicPr preferRelativeResize="0"/>
          <p:nvPr/>
        </p:nvPicPr>
        <p:blipFill>
          <a:blip r:embed="rId5">
            <a:alphaModFix/>
          </a:blip>
          <a:stretch>
            <a:fillRect/>
          </a:stretch>
        </p:blipFill>
        <p:spPr>
          <a:xfrm>
            <a:off x="1771675" y="4813165"/>
            <a:ext cx="8296275" cy="571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nvSpPr>
        <p:spPr>
          <a:xfrm>
            <a:off x="829500" y="1203816"/>
            <a:ext cx="10533000" cy="39573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Untuk meningkatkan purchase rate menjadi lebih dari </a:t>
            </a:r>
            <a:r>
              <a:rPr b="1" lang="en-US" sz="2000">
                <a:solidFill>
                  <a:schemeClr val="dk1"/>
                </a:solidFill>
                <a:latin typeface="Dosis"/>
                <a:ea typeface="Dosis"/>
                <a:cs typeface="Dosis"/>
                <a:sym typeface="Dosis"/>
              </a:rPr>
              <a:t>20%</a:t>
            </a:r>
            <a:r>
              <a:rPr lang="en-US" sz="2000">
                <a:solidFill>
                  <a:schemeClr val="dk1"/>
                </a:solidFill>
                <a:latin typeface="Dosis"/>
                <a:ea typeface="Dosis"/>
                <a:cs typeface="Dosis"/>
                <a:sym typeface="Dosis"/>
              </a:rPr>
              <a:t> maka harus menganalisis data perilaku-perilaku pengunjung website untuk menemukan insights  sebagai acuan untuk memberikan rekomendasi aksi.</a:t>
            </a:r>
            <a:endParaRPr sz="2000">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Serta membuat machine learning model untuk memprediksi apakah seorang pengunjung website akan menghasilkan revenue atau tidak.</a:t>
            </a:r>
            <a:br>
              <a:rPr b="0" i="0" lang="en-US" sz="2000" u="none" cap="none" strike="noStrike">
                <a:solidFill>
                  <a:schemeClr val="dk1"/>
                </a:solidFill>
                <a:latin typeface="Dosis"/>
                <a:ea typeface="Dosis"/>
                <a:cs typeface="Dosis"/>
                <a:sym typeface="Dosis"/>
              </a:rPr>
            </a:br>
            <a:endParaRPr b="0" i="0" sz="1400" u="none" cap="none" strike="noStrike">
              <a:solidFill>
                <a:srgbClr val="000000"/>
              </a:solidFill>
              <a:latin typeface="Arial"/>
              <a:ea typeface="Arial"/>
              <a:cs typeface="Arial"/>
              <a:sym typeface="Arial"/>
            </a:endParaRPr>
          </a:p>
          <a:p>
            <a:pPr indent="0" lvl="0" marL="0" marR="0" rtl="0" algn="l">
              <a:lnSpc>
                <a:spcPct val="165000"/>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sp>
        <p:nvSpPr>
          <p:cNvPr id="79" name="Google Shape;79;p17"/>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Goals &amp; Objective</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picture containing drawing&#10;&#10;Description automatically generated" id="84" name="Google Shape;84;p18"/>
          <p:cNvPicPr preferRelativeResize="0"/>
          <p:nvPr/>
        </p:nvPicPr>
        <p:blipFill rotWithShape="1">
          <a:blip r:embed="rId3">
            <a:alphaModFix/>
          </a:blip>
          <a:srcRect b="0" l="0" r="0" t="0"/>
          <a:stretch/>
        </p:blipFill>
        <p:spPr>
          <a:xfrm>
            <a:off x="10863470" y="-1"/>
            <a:ext cx="1268910" cy="527647"/>
          </a:xfrm>
          <a:prstGeom prst="rect">
            <a:avLst/>
          </a:prstGeom>
          <a:noFill/>
          <a:ln>
            <a:noFill/>
          </a:ln>
        </p:spPr>
      </p:pic>
      <p:sp>
        <p:nvSpPr>
          <p:cNvPr id="85" name="Google Shape;85;p18"/>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pic>
        <p:nvPicPr>
          <p:cNvPr id="86" name="Google Shape;86;p18"/>
          <p:cNvPicPr preferRelativeResize="0"/>
          <p:nvPr/>
        </p:nvPicPr>
        <p:blipFill>
          <a:blip r:embed="rId4">
            <a:alphaModFix/>
          </a:blip>
          <a:stretch>
            <a:fillRect/>
          </a:stretch>
        </p:blipFill>
        <p:spPr>
          <a:xfrm>
            <a:off x="1041725" y="1262650"/>
            <a:ext cx="4941525" cy="5054325"/>
          </a:xfrm>
          <a:prstGeom prst="rect">
            <a:avLst/>
          </a:prstGeom>
          <a:noFill/>
          <a:ln>
            <a:noFill/>
          </a:ln>
        </p:spPr>
      </p:pic>
      <p:sp>
        <p:nvSpPr>
          <p:cNvPr id="87" name="Google Shape;87;p18"/>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381000" lvl="0" marL="457200" rtl="0" algn="l">
              <a:lnSpc>
                <a:spcPct val="103125"/>
              </a:lnSpc>
              <a:spcBef>
                <a:spcPts val="0"/>
              </a:spcBef>
              <a:spcAft>
                <a:spcPts val="0"/>
              </a:spcAft>
              <a:buClr>
                <a:srgbClr val="0198A3"/>
              </a:buClr>
              <a:buSzPts val="2400"/>
              <a:buFont typeface="Montserrat"/>
              <a:buAutoNum type="arabicPeriod"/>
            </a:pPr>
            <a:r>
              <a:rPr b="1" lang="en-US" sz="2400">
                <a:solidFill>
                  <a:srgbClr val="0198A3"/>
                </a:solidFill>
                <a:latin typeface="Montserrat"/>
                <a:ea typeface="Montserrat"/>
                <a:cs typeface="Montserrat"/>
                <a:sym typeface="Montserrat"/>
              </a:rPr>
              <a:t>Descriptive Statistics</a:t>
            </a:r>
            <a:endParaRPr b="1" i="0" sz="2400" u="none" cap="none" strike="noStrike">
              <a:solidFill>
                <a:srgbClr val="0198A3"/>
              </a:solidFill>
              <a:latin typeface="Montserrat"/>
              <a:ea typeface="Montserrat"/>
              <a:cs typeface="Montserrat"/>
              <a:sym typeface="Montserrat"/>
            </a:endParaRPr>
          </a:p>
        </p:txBody>
      </p:sp>
      <p:sp>
        <p:nvSpPr>
          <p:cNvPr id="88" name="Google Shape;88;p18"/>
          <p:cNvSpPr txBox="1"/>
          <p:nvPr/>
        </p:nvSpPr>
        <p:spPr>
          <a:xfrm>
            <a:off x="6383125" y="1262575"/>
            <a:ext cx="5191500" cy="531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100">
                <a:solidFill>
                  <a:schemeClr val="dk1"/>
                </a:solidFill>
                <a:highlight>
                  <a:srgbClr val="FFFFFF"/>
                </a:highlight>
              </a:rPr>
              <a:t>Pengamatan</a:t>
            </a:r>
            <a:endParaRPr b="1" sz="2100">
              <a:solidFill>
                <a:schemeClr val="dk1"/>
              </a:solidFill>
              <a:highlight>
                <a:srgbClr val="FFFFFF"/>
              </a:highlight>
            </a:endParaRPr>
          </a:p>
          <a:p>
            <a:pPr indent="-349250" lvl="0" marL="457200" rtl="0" algn="l">
              <a:lnSpc>
                <a:spcPct val="115000"/>
              </a:lnSpc>
              <a:spcBef>
                <a:spcPts val="1100"/>
              </a:spcBef>
              <a:spcAft>
                <a:spcPts val="0"/>
              </a:spcAft>
              <a:buClr>
                <a:schemeClr val="dk1"/>
              </a:buClr>
              <a:buSzPts val="1900"/>
              <a:buChar char="●"/>
            </a:pPr>
            <a:r>
              <a:rPr lang="en-US" sz="1900">
                <a:solidFill>
                  <a:schemeClr val="dk1"/>
                </a:solidFill>
                <a:highlight>
                  <a:srgbClr val="FFFFFF"/>
                </a:highlight>
              </a:rPr>
              <a:t>Jumlah observasi ada 12330 baris dengan 10 kolom numerik dan 7 kolom kategori dan 1 target (revenue)</a:t>
            </a:r>
            <a:endParaRPr sz="1900">
              <a:solidFill>
                <a:schemeClr val="dk1"/>
              </a:solidFill>
              <a:highlight>
                <a:srgbClr val="FFFFFF"/>
              </a:highlight>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highlight>
                  <a:srgbClr val="FFFFFF"/>
                </a:highlight>
              </a:rPr>
              <a:t>Tidak ada missing values di setiap kolom. Jumlah non-null baris sama dengan jumlah observasi.</a:t>
            </a:r>
            <a:endParaRPr sz="1900">
              <a:solidFill>
                <a:schemeClr val="dk1"/>
              </a:solidFill>
              <a:highlight>
                <a:srgbClr val="FFFFFF"/>
              </a:highlight>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highlight>
                  <a:srgbClr val="FFFFFF"/>
                </a:highlight>
              </a:rPr>
              <a:t>Data type untuk setiap kolom sudah konsisten kecuali operating systems, browser, region, dan traffic type yang berupa integer. Keempat kolom tersebut seharusnya memiliki data type string atau object.</a:t>
            </a:r>
            <a:endParaRPr b="1" sz="1900">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A picture containing drawing&#10;&#10;Description automatically generated" id="93" name="Google Shape;93;p19"/>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94" name="Google Shape;94;p19"/>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95" name="Google Shape;95;p19"/>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3125"/>
              </a:lnSpc>
              <a:spcBef>
                <a:spcPts val="0"/>
              </a:spcBef>
              <a:spcAft>
                <a:spcPts val="0"/>
              </a:spcAft>
              <a:buClr>
                <a:srgbClr val="0198A3"/>
              </a:buClr>
              <a:buSzPts val="2400"/>
              <a:buFont typeface="Montserrat"/>
              <a:buAutoNum type="arabicPeriod"/>
            </a:pPr>
            <a:r>
              <a:rPr b="1" lang="en-US" sz="2400">
                <a:solidFill>
                  <a:srgbClr val="0198A3"/>
                </a:solidFill>
                <a:latin typeface="Montserrat"/>
                <a:ea typeface="Montserrat"/>
                <a:cs typeface="Montserrat"/>
                <a:sym typeface="Montserrat"/>
              </a:rPr>
              <a:t>Descriptive Statistics</a:t>
            </a:r>
            <a:endParaRPr b="1" i="0" sz="2400" u="none" cap="none" strike="noStrike">
              <a:solidFill>
                <a:srgbClr val="0198A3"/>
              </a:solidFill>
              <a:latin typeface="Montserrat"/>
              <a:ea typeface="Montserrat"/>
              <a:cs typeface="Montserrat"/>
              <a:sym typeface="Montserrat"/>
            </a:endParaRPr>
          </a:p>
        </p:txBody>
      </p:sp>
      <p:sp>
        <p:nvSpPr>
          <p:cNvPr id="96" name="Google Shape;96;p19"/>
          <p:cNvSpPr txBox="1"/>
          <p:nvPr/>
        </p:nvSpPr>
        <p:spPr>
          <a:xfrm>
            <a:off x="911175" y="4217350"/>
            <a:ext cx="10947900" cy="24807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100"/>
              </a:spcBef>
              <a:spcAft>
                <a:spcPts val="0"/>
              </a:spcAft>
              <a:buClr>
                <a:schemeClr val="dk1"/>
              </a:buClr>
              <a:buSzPts val="2000"/>
              <a:buChar char="●"/>
            </a:pPr>
            <a:r>
              <a:rPr lang="en-US" sz="2000">
                <a:solidFill>
                  <a:schemeClr val="dk1"/>
                </a:solidFill>
                <a:highlight>
                  <a:srgbClr val="FFFFFF"/>
                </a:highlight>
              </a:rPr>
              <a:t>Semua kolom memiliki nilai summary yang cukup wajar walaupun seluruh variabel numerik memiliki nilai mean yang berbeda jauh dengan median karena metrik pengukuran memungkinkan didominasi nilai 0 apabila tidak ada aktivitas visitor.</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Kolom special day hanya memiliki 6 unique values dan lebih baik di-treat sebagai tipe kategorikal.</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Kolom special day dan visitor type memiliki salah satu kategori yang terlalu mendominasi di atas 80% sehingga bisa tidak disertakan pada saat modelling.</a:t>
            </a:r>
            <a:endParaRPr sz="2000">
              <a:solidFill>
                <a:schemeClr val="dk1"/>
              </a:solidFill>
              <a:highlight>
                <a:srgbClr val="FFFFFF"/>
              </a:highlight>
            </a:endParaRPr>
          </a:p>
          <a:p>
            <a:pPr indent="0" lvl="0" marL="0" rtl="0" algn="l">
              <a:lnSpc>
                <a:spcPct val="115000"/>
              </a:lnSpc>
              <a:spcBef>
                <a:spcPts val="1100"/>
              </a:spcBef>
              <a:spcAft>
                <a:spcPts val="500"/>
              </a:spcAft>
              <a:buNone/>
            </a:pPr>
            <a:r>
              <a:t/>
            </a:r>
            <a:endParaRPr b="1" sz="2000">
              <a:solidFill>
                <a:schemeClr val="dk1"/>
              </a:solidFill>
              <a:highlight>
                <a:srgbClr val="FFFFFF"/>
              </a:highlight>
            </a:endParaRPr>
          </a:p>
        </p:txBody>
      </p:sp>
      <p:pic>
        <p:nvPicPr>
          <p:cNvPr id="97" name="Google Shape;97;p19"/>
          <p:cNvPicPr preferRelativeResize="0"/>
          <p:nvPr/>
        </p:nvPicPr>
        <p:blipFill>
          <a:blip r:embed="rId4">
            <a:alphaModFix/>
          </a:blip>
          <a:stretch>
            <a:fillRect/>
          </a:stretch>
        </p:blipFill>
        <p:spPr>
          <a:xfrm>
            <a:off x="660725" y="1087050"/>
            <a:ext cx="6511400" cy="3130289"/>
          </a:xfrm>
          <a:prstGeom prst="rect">
            <a:avLst/>
          </a:prstGeom>
          <a:noFill/>
          <a:ln>
            <a:noFill/>
          </a:ln>
        </p:spPr>
      </p:pic>
      <p:pic>
        <p:nvPicPr>
          <p:cNvPr id="98" name="Google Shape;98;p19"/>
          <p:cNvPicPr preferRelativeResize="0"/>
          <p:nvPr/>
        </p:nvPicPr>
        <p:blipFill>
          <a:blip r:embed="rId5">
            <a:alphaModFix/>
          </a:blip>
          <a:stretch>
            <a:fillRect/>
          </a:stretch>
        </p:blipFill>
        <p:spPr>
          <a:xfrm>
            <a:off x="7310278" y="1163250"/>
            <a:ext cx="4357648" cy="2956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A picture containing drawing&#10;&#10;Description automatically generated" id="103" name="Google Shape;103;p20"/>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04" name="Google Shape;104;p20"/>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05" name="Google Shape;105;p20"/>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Kesimpulan </a:t>
            </a:r>
            <a:r>
              <a:rPr b="1" lang="en-US" sz="2400">
                <a:solidFill>
                  <a:srgbClr val="0198A3"/>
                </a:solidFill>
                <a:latin typeface="Montserrat"/>
                <a:ea typeface="Montserrat"/>
                <a:cs typeface="Montserrat"/>
                <a:sym typeface="Montserrat"/>
              </a:rPr>
              <a:t>Descriptive Statistics</a:t>
            </a:r>
            <a:endParaRPr b="1" i="0" sz="2400" u="none" cap="none" strike="noStrike">
              <a:solidFill>
                <a:srgbClr val="0198A3"/>
              </a:solidFill>
              <a:latin typeface="Montserrat"/>
              <a:ea typeface="Montserrat"/>
              <a:cs typeface="Montserrat"/>
              <a:sym typeface="Montserrat"/>
            </a:endParaRPr>
          </a:p>
        </p:txBody>
      </p:sp>
      <p:sp>
        <p:nvSpPr>
          <p:cNvPr id="106" name="Google Shape;106;p20"/>
          <p:cNvSpPr txBox="1"/>
          <p:nvPr/>
        </p:nvSpPr>
        <p:spPr>
          <a:xfrm>
            <a:off x="911175" y="1400275"/>
            <a:ext cx="10947900" cy="5297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700">
                <a:solidFill>
                  <a:schemeClr val="dk1"/>
                </a:solidFill>
                <a:highlight>
                  <a:srgbClr val="FFFFFF"/>
                </a:highlight>
              </a:rPr>
              <a:t>A. Apakah ada kolom dengan tipe data kurang sesuai, atau nama kolom dan isinya kurang sesuai?</a:t>
            </a:r>
            <a:endParaRPr b="1" sz="1700">
              <a:solidFill>
                <a:schemeClr val="dk1"/>
              </a:solidFill>
              <a:highlight>
                <a:srgbClr val="FFFFFF"/>
              </a:highlight>
            </a:endParaRPr>
          </a:p>
          <a:p>
            <a:pPr indent="-336550" lvl="0" marL="457200" rtl="0" algn="l">
              <a:lnSpc>
                <a:spcPct val="115000"/>
              </a:lnSpc>
              <a:spcBef>
                <a:spcPts val="1100"/>
              </a:spcBef>
              <a:spcAft>
                <a:spcPts val="0"/>
              </a:spcAft>
              <a:buClr>
                <a:schemeClr val="dk1"/>
              </a:buClr>
              <a:buSzPts val="1700"/>
              <a:buChar char="●"/>
            </a:pPr>
            <a:r>
              <a:rPr lang="en-US" sz="1700">
                <a:solidFill>
                  <a:schemeClr val="dk1"/>
                </a:solidFill>
                <a:highlight>
                  <a:srgbClr val="FFFFFF"/>
                </a:highlight>
              </a:rPr>
              <a:t>Hampir seluruh kolom memiliki tipe data yang sesuai kecuali operating systems, browser, region, dan traffic type yang seharusnya bertipe string atau object karena keempat kolom tersebut bertipe kategorikal.</a:t>
            </a:r>
            <a:endParaRPr sz="17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b="1" lang="en-US" sz="1700">
                <a:solidFill>
                  <a:schemeClr val="dk1"/>
                </a:solidFill>
                <a:highlight>
                  <a:srgbClr val="FFFFFF"/>
                </a:highlight>
              </a:rPr>
              <a:t>B. Apakah ada kolom yang memiliki nilai kosong? Jika ada, apa saja?</a:t>
            </a:r>
            <a:endParaRPr b="1" sz="1700">
              <a:solidFill>
                <a:schemeClr val="dk1"/>
              </a:solidFill>
              <a:highlight>
                <a:srgbClr val="FFFFFF"/>
              </a:highlight>
            </a:endParaRPr>
          </a:p>
          <a:p>
            <a:pPr indent="-336550" lvl="0" marL="457200" rtl="0" algn="l">
              <a:lnSpc>
                <a:spcPct val="115000"/>
              </a:lnSpc>
              <a:spcBef>
                <a:spcPts val="1100"/>
              </a:spcBef>
              <a:spcAft>
                <a:spcPts val="0"/>
              </a:spcAft>
              <a:buClr>
                <a:schemeClr val="dk1"/>
              </a:buClr>
              <a:buSzPts val="1700"/>
              <a:buChar char="●"/>
            </a:pPr>
            <a:r>
              <a:rPr lang="en-US" sz="1700">
                <a:solidFill>
                  <a:schemeClr val="dk1"/>
                </a:solidFill>
                <a:highlight>
                  <a:srgbClr val="FFFFFF"/>
                </a:highlight>
              </a:rPr>
              <a:t>Semua kolom tidak memiliki missing values.</a:t>
            </a:r>
            <a:endParaRPr sz="17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b="1" lang="en-US" sz="1700">
                <a:solidFill>
                  <a:schemeClr val="dk1"/>
                </a:solidFill>
                <a:highlight>
                  <a:srgbClr val="FFFFFF"/>
                </a:highlight>
              </a:rPr>
              <a:t>C. Apakah ada kolom yang memiliki nilai summary agak aneh? (min/mean/median/max/unique/top/freq)</a:t>
            </a:r>
            <a:endParaRPr b="1" sz="1700">
              <a:solidFill>
                <a:schemeClr val="dk1"/>
              </a:solidFill>
              <a:highlight>
                <a:srgbClr val="FFFFFF"/>
              </a:highlight>
            </a:endParaRPr>
          </a:p>
          <a:p>
            <a:pPr indent="-336550" lvl="0" marL="457200" rtl="0" algn="l">
              <a:lnSpc>
                <a:spcPct val="115000"/>
              </a:lnSpc>
              <a:spcBef>
                <a:spcPts val="1100"/>
              </a:spcBef>
              <a:spcAft>
                <a:spcPts val="0"/>
              </a:spcAft>
              <a:buClr>
                <a:schemeClr val="dk1"/>
              </a:buClr>
              <a:buSzPts val="1700"/>
              <a:buChar char="●"/>
            </a:pPr>
            <a:r>
              <a:rPr lang="en-US" sz="1700">
                <a:solidFill>
                  <a:schemeClr val="dk1"/>
                </a:solidFill>
                <a:highlight>
                  <a:srgbClr val="FFFFFF"/>
                </a:highlight>
              </a:rPr>
              <a:t>Semua kolom memiliki nilai summary yang cukup wajar walaupun seluruh variabel numerik memiliki nilai mean yang berbeda jauh dengan median karena metrik pengukuran memungkinkan didominasi nilai 0 apabila tidak ada aktivitas visitor.</a:t>
            </a:r>
            <a:endParaRPr sz="1700">
              <a:solidFill>
                <a:schemeClr val="dk1"/>
              </a:solidFill>
              <a:highlight>
                <a:srgbClr val="FFFFFF"/>
              </a:highlight>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highlight>
                  <a:srgbClr val="FFFFFF"/>
                </a:highlight>
              </a:rPr>
              <a:t>Kolom special day hanya memiliki 6 unique values dan lebih baik di-treat sebagai tipe kategorikal.</a:t>
            </a:r>
            <a:endParaRPr sz="1700">
              <a:solidFill>
                <a:schemeClr val="dk1"/>
              </a:solidFill>
              <a:highlight>
                <a:srgbClr val="FFFFFF"/>
              </a:highlight>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highlight>
                  <a:srgbClr val="FFFFFF"/>
                </a:highlight>
              </a:rPr>
              <a:t>Kolom special day dan visitor type memiliki salah satu kategori yang terlalu mendominasi di atas 80% sehingga bisa tidak disertakan pada saat modelling.</a:t>
            </a:r>
            <a:endParaRPr sz="1700">
              <a:solidFill>
                <a:schemeClr val="dk1"/>
              </a:solidFill>
              <a:highlight>
                <a:srgbClr val="FFFFFF"/>
              </a:highlight>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highlight>
                  <a:srgbClr val="FFFFFF"/>
                </a:highlight>
              </a:rPr>
              <a:t>Selain itu, class imbalance terdapat di kolom target revenue dengan ratio 85:15.</a:t>
            </a:r>
            <a:endParaRPr sz="1700">
              <a:solidFill>
                <a:schemeClr val="dk1"/>
              </a:solidFill>
              <a:highlight>
                <a:srgbClr val="FFFFFF"/>
              </a:highlight>
            </a:endParaRPr>
          </a:p>
          <a:p>
            <a:pPr indent="0" lvl="0" marL="0" rtl="0" algn="l">
              <a:lnSpc>
                <a:spcPct val="115000"/>
              </a:lnSpc>
              <a:spcBef>
                <a:spcPts val="1100"/>
              </a:spcBef>
              <a:spcAft>
                <a:spcPts val="500"/>
              </a:spcAft>
              <a:buNone/>
            </a:pPr>
            <a:r>
              <a:t/>
            </a:r>
            <a:endParaRPr sz="1700">
              <a:solidFill>
                <a:schemeClr val="dk1"/>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A picture containing drawing&#10;&#10;Description automatically generated" id="111" name="Google Shape;111;p21"/>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12" name="Google Shape;112;p21"/>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13" name="Google Shape;113;p21"/>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2. Univariate</a:t>
            </a:r>
            <a:r>
              <a:rPr b="1" lang="en-US" sz="2400">
                <a:solidFill>
                  <a:srgbClr val="0198A3"/>
                </a:solidFill>
                <a:latin typeface="Montserrat"/>
                <a:ea typeface="Montserrat"/>
                <a:cs typeface="Montserrat"/>
                <a:sym typeface="Montserrat"/>
              </a:rPr>
              <a:t> Analysis (Kolom Numerik)</a:t>
            </a:r>
            <a:endParaRPr b="1" sz="2400">
              <a:solidFill>
                <a:srgbClr val="0198A3"/>
              </a:solidFill>
              <a:latin typeface="Montserrat"/>
              <a:ea typeface="Montserrat"/>
              <a:cs typeface="Montserrat"/>
              <a:sym typeface="Montserrat"/>
            </a:endParaRPr>
          </a:p>
        </p:txBody>
      </p:sp>
      <p:sp>
        <p:nvSpPr>
          <p:cNvPr id="114" name="Google Shape;114;p21"/>
          <p:cNvSpPr txBox="1"/>
          <p:nvPr/>
        </p:nvSpPr>
        <p:spPr>
          <a:xfrm>
            <a:off x="7322700" y="1322300"/>
            <a:ext cx="4715100" cy="51678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100"/>
              </a:spcBef>
              <a:spcAft>
                <a:spcPts val="0"/>
              </a:spcAft>
              <a:buClr>
                <a:schemeClr val="dk1"/>
              </a:buClr>
              <a:buSzPts val="2000"/>
              <a:buChar char="●"/>
            </a:pPr>
            <a:r>
              <a:rPr lang="en-US" sz="2000">
                <a:solidFill>
                  <a:schemeClr val="dk1"/>
                </a:solidFill>
                <a:highlight>
                  <a:srgbClr val="FFFFFF"/>
                </a:highlight>
              </a:rPr>
              <a:t>Berdasarkan plot di atas, seluruh kolom numerik memiliki distribusi yang right-skewed yang mana mayoritas data bernilai 0 dan berada dekat nilai 0.</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Seluruh kolom terlihat memiliki outlier yang cukup banyak</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FFFF"/>
                </a:highlight>
              </a:rPr>
              <a:t>Pada kolom informational, informational_duration, dan page_values masing-masing quantile terlalu berdekatan. Hal ini sesuai dengan descriptive statistics di atas yang menunjukkan sampai dengan 75% data masih bernilai 0.</a:t>
            </a:r>
            <a:endParaRPr sz="2000">
              <a:solidFill>
                <a:schemeClr val="dk1"/>
              </a:solidFill>
              <a:highlight>
                <a:srgbClr val="FFFFFF"/>
              </a:highlight>
            </a:endParaRPr>
          </a:p>
        </p:txBody>
      </p:sp>
      <p:pic>
        <p:nvPicPr>
          <p:cNvPr id="115" name="Google Shape;115;p21"/>
          <p:cNvPicPr preferRelativeResize="0"/>
          <p:nvPr/>
        </p:nvPicPr>
        <p:blipFill>
          <a:blip r:embed="rId4">
            <a:alphaModFix/>
          </a:blip>
          <a:stretch>
            <a:fillRect/>
          </a:stretch>
        </p:blipFill>
        <p:spPr>
          <a:xfrm>
            <a:off x="685800" y="1617517"/>
            <a:ext cx="6303527" cy="4189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A picture containing drawing&#10;&#10;Description automatically generated" id="120" name="Google Shape;120;p22"/>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21" name="Google Shape;121;p22"/>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22" name="Google Shape;122;p22"/>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2. Univariate Analysis (Kolom Kategorikal)</a:t>
            </a:r>
            <a:endParaRPr b="1" sz="2400">
              <a:solidFill>
                <a:srgbClr val="0198A3"/>
              </a:solidFill>
              <a:latin typeface="Montserrat"/>
              <a:ea typeface="Montserrat"/>
              <a:cs typeface="Montserrat"/>
              <a:sym typeface="Montserrat"/>
            </a:endParaRPr>
          </a:p>
        </p:txBody>
      </p:sp>
      <p:sp>
        <p:nvSpPr>
          <p:cNvPr id="123" name="Google Shape;123;p22"/>
          <p:cNvSpPr txBox="1"/>
          <p:nvPr/>
        </p:nvSpPr>
        <p:spPr>
          <a:xfrm>
            <a:off x="7322700" y="1322300"/>
            <a:ext cx="4715100" cy="51678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1100"/>
              </a:spcBef>
              <a:spcAft>
                <a:spcPts val="0"/>
              </a:spcAft>
              <a:buClr>
                <a:schemeClr val="dk1"/>
              </a:buClr>
              <a:buSzPts val="1700"/>
              <a:buChar char="●"/>
            </a:pPr>
            <a:r>
              <a:rPr lang="en-US" sz="1700">
                <a:solidFill>
                  <a:schemeClr val="dk1"/>
                </a:solidFill>
                <a:highlight>
                  <a:srgbClr val="FFFFFF"/>
                </a:highlight>
              </a:rPr>
              <a:t>Pada kolom bulan, tidak terdapat data pada bulan januari dan april.</a:t>
            </a:r>
            <a:endParaRPr sz="1700">
              <a:solidFill>
                <a:schemeClr val="dk1"/>
              </a:solidFill>
              <a:highlight>
                <a:srgbClr val="FFFFFF"/>
              </a:highlight>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highlight>
                  <a:srgbClr val="FFFFFF"/>
                </a:highlight>
              </a:rPr>
              <a:t>Kolom operating_system dan traffic_type hanya didominasi oleh kategori 1, 2, dan 3, sedangkan kolom browser hanya kategori 1 dan 2.</a:t>
            </a:r>
            <a:endParaRPr sz="1700">
              <a:solidFill>
                <a:schemeClr val="dk1"/>
              </a:solidFill>
              <a:highlight>
                <a:srgbClr val="FFFFFF"/>
              </a:highlight>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highlight>
                  <a:srgbClr val="FFFFFF"/>
                </a:highlight>
              </a:rPr>
              <a:t>Kolom dengan jumlah unique value terbanyak adalah traffic type dan browser.</a:t>
            </a:r>
            <a:endParaRPr sz="1700">
              <a:solidFill>
                <a:schemeClr val="dk1"/>
              </a:solidFill>
              <a:highlight>
                <a:srgbClr val="FFFFFF"/>
              </a:highlight>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highlight>
                  <a:srgbClr val="FFFFFF"/>
                </a:highlight>
              </a:rPr>
              <a:t>Untuk kolom visitor_type ada jenis visitor yang tidak diketahui ditandai oleh Other.</a:t>
            </a:r>
            <a:endParaRPr sz="1700">
              <a:solidFill>
                <a:schemeClr val="dk1"/>
              </a:solidFill>
              <a:highlight>
                <a:srgbClr val="FFFFFF"/>
              </a:highlight>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highlight>
                  <a:srgbClr val="FFFFFF"/>
                </a:highlight>
              </a:rPr>
              <a:t>Berdasarkan target yaitu kolom revenue, terdapat hampir 2,000 pengunjung website menghasilkan revenue (15%) sedangkan lebih dari 10,000 pengunjung website tidak (85%).</a:t>
            </a:r>
            <a:endParaRPr sz="1700">
              <a:solidFill>
                <a:schemeClr val="dk1"/>
              </a:solidFill>
              <a:highlight>
                <a:srgbClr val="FFFFFF"/>
              </a:highlight>
            </a:endParaRPr>
          </a:p>
        </p:txBody>
      </p:sp>
      <p:pic>
        <p:nvPicPr>
          <p:cNvPr id="124" name="Google Shape;124;p22"/>
          <p:cNvPicPr preferRelativeResize="0"/>
          <p:nvPr/>
        </p:nvPicPr>
        <p:blipFill>
          <a:blip r:embed="rId4">
            <a:alphaModFix/>
          </a:blip>
          <a:stretch>
            <a:fillRect/>
          </a:stretch>
        </p:blipFill>
        <p:spPr>
          <a:xfrm>
            <a:off x="533400" y="1529417"/>
            <a:ext cx="7017900" cy="466407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A picture containing drawing&#10;&#10;Description automatically generated" id="129" name="Google Shape;129;p23"/>
          <p:cNvPicPr preferRelativeResize="0"/>
          <p:nvPr/>
        </p:nvPicPr>
        <p:blipFill rotWithShape="1">
          <a:blip r:embed="rId3">
            <a:alphaModFix/>
          </a:blip>
          <a:srcRect b="0" l="0" r="0" t="0"/>
          <a:stretch/>
        </p:blipFill>
        <p:spPr>
          <a:xfrm>
            <a:off x="10863470" y="-1"/>
            <a:ext cx="1268910" cy="527648"/>
          </a:xfrm>
          <a:prstGeom prst="rect">
            <a:avLst/>
          </a:prstGeom>
          <a:noFill/>
          <a:ln>
            <a:noFill/>
          </a:ln>
        </p:spPr>
      </p:pic>
      <p:sp>
        <p:nvSpPr>
          <p:cNvPr id="130" name="Google Shape;130;p23"/>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31" name="Google Shape;131;p23"/>
          <p:cNvSpPr txBox="1"/>
          <p:nvPr/>
        </p:nvSpPr>
        <p:spPr>
          <a:xfrm>
            <a:off x="1041720" y="610517"/>
            <a:ext cx="735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None/>
            </a:pPr>
            <a:r>
              <a:rPr b="1" lang="en-US" sz="2400">
                <a:solidFill>
                  <a:srgbClr val="0198A3"/>
                </a:solidFill>
                <a:latin typeface="Montserrat"/>
                <a:ea typeface="Montserrat"/>
                <a:cs typeface="Montserrat"/>
                <a:sym typeface="Montserrat"/>
              </a:rPr>
              <a:t>Rekomendasi Preprocessing</a:t>
            </a:r>
            <a:endParaRPr b="1" i="0" sz="2400" u="none" cap="none" strike="noStrike">
              <a:solidFill>
                <a:srgbClr val="0198A3"/>
              </a:solidFill>
              <a:latin typeface="Montserrat"/>
              <a:ea typeface="Montserrat"/>
              <a:cs typeface="Montserrat"/>
              <a:sym typeface="Montserrat"/>
            </a:endParaRPr>
          </a:p>
        </p:txBody>
      </p:sp>
      <p:sp>
        <p:nvSpPr>
          <p:cNvPr id="132" name="Google Shape;132;p23"/>
          <p:cNvSpPr txBox="1"/>
          <p:nvPr/>
        </p:nvSpPr>
        <p:spPr>
          <a:xfrm>
            <a:off x="911175" y="1224625"/>
            <a:ext cx="10947900" cy="5536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600">
                <a:solidFill>
                  <a:schemeClr val="dk1"/>
                </a:solidFill>
                <a:highlight>
                  <a:srgbClr val="FFFFFF"/>
                </a:highlight>
              </a:rPr>
              <a:t>1. Kolom numerik</a:t>
            </a:r>
            <a:endParaRPr b="1" sz="1600">
              <a:solidFill>
                <a:schemeClr val="dk1"/>
              </a:solidFill>
              <a:highlight>
                <a:srgbClr val="FFFFFF"/>
              </a:highlight>
            </a:endParaRPr>
          </a:p>
          <a:p>
            <a:pPr indent="-330200" lvl="0" marL="457200" rtl="0" algn="l">
              <a:lnSpc>
                <a:spcPct val="115000"/>
              </a:lnSpc>
              <a:spcBef>
                <a:spcPts val="1100"/>
              </a:spcBef>
              <a:spcAft>
                <a:spcPts val="0"/>
              </a:spcAft>
              <a:buClr>
                <a:schemeClr val="dk1"/>
              </a:buClr>
              <a:buSzPts val="1600"/>
              <a:buChar char="●"/>
            </a:pPr>
            <a:r>
              <a:rPr lang="en-US" sz="1600">
                <a:solidFill>
                  <a:schemeClr val="dk1"/>
                </a:solidFill>
                <a:highlight>
                  <a:srgbClr val="FFFFFF"/>
                </a:highlight>
              </a:rPr>
              <a:t>Semua kolom numerik memiliki distribusi right-skewed sehingga butuh ditranformasi agar mendekati distribusi normal.</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Beberapa </a:t>
            </a:r>
            <a:r>
              <a:rPr b="1" lang="en-US" sz="1600">
                <a:solidFill>
                  <a:schemeClr val="dk1"/>
                </a:solidFill>
                <a:highlight>
                  <a:srgbClr val="FFFFFF"/>
                </a:highlight>
              </a:rPr>
              <a:t>metode transformasi</a:t>
            </a:r>
            <a:r>
              <a:rPr lang="en-US" sz="1600">
                <a:solidFill>
                  <a:schemeClr val="dk1"/>
                </a:solidFill>
                <a:highlight>
                  <a:srgbClr val="FFFFFF"/>
                </a:highlight>
              </a:rPr>
              <a:t> yang bisa digunakan sebagai berikut:</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log-transformer (np.log1p). Alasan memilih np.log1p dibandingkan np.log karena kolom numerik didominasi nilai 0. Sehingga, apabila menggunakan np.log maka hasil transformasi akan bernilai infinity.</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yeo-johnson method</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Seluruh kolom numerik tidak berada di rentang yang sama sehingga harus diskala ulang atau dinormalisasi.</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Beberapa metode </a:t>
            </a:r>
            <a:r>
              <a:rPr b="1" lang="en-US" sz="1600">
                <a:solidFill>
                  <a:schemeClr val="dk1"/>
                </a:solidFill>
                <a:highlight>
                  <a:srgbClr val="FFFFFF"/>
                </a:highlight>
              </a:rPr>
              <a:t>normalisasi atau scaling</a:t>
            </a:r>
            <a:r>
              <a:rPr lang="en-US" sz="1600">
                <a:solidFill>
                  <a:schemeClr val="dk1"/>
                </a:solidFill>
                <a:highlight>
                  <a:srgbClr val="FFFFFF"/>
                </a:highlight>
              </a:rPr>
              <a:t> dari scikit-learn yang bisa digunakan yaitu</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MinMaxScaler</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StandardScaler</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RobustScaler</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highlight>
                  <a:srgbClr val="FFFFFF"/>
                </a:highlight>
              </a:rPr>
              <a:t>Outlier handling tidak diterapkan karena secara natural distribusi semua kolom numerik memang skewed.</a:t>
            </a:r>
            <a:endParaRPr b="1" sz="1600">
              <a:solidFill>
                <a:schemeClr val="dk1"/>
              </a:solidFill>
              <a:highlight>
                <a:srgbClr val="FFFFFF"/>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